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337" r:id="rId2"/>
    <p:sldId id="341" r:id="rId3"/>
    <p:sldId id="342" r:id="rId4"/>
    <p:sldId id="343" r:id="rId5"/>
    <p:sldId id="344" r:id="rId6"/>
    <p:sldId id="345" r:id="rId7"/>
    <p:sldId id="346" r:id="rId8"/>
    <p:sldId id="347" r:id="rId9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765935980562731"/>
          <c:y val="7.1060167227737336E-2"/>
          <c:w val="0.64131291678844182"/>
          <c:h val="0.782531573756792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400281.59999999998</c:v>
                </c:pt>
                <c:pt idx="1">
                  <c:v>415779.6</c:v>
                </c:pt>
                <c:pt idx="2">
                  <c:v>423502.5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402631.6</c:v>
                </c:pt>
                <c:pt idx="1">
                  <c:v>417969.6</c:v>
                </c:pt>
                <c:pt idx="2">
                  <c:v>425762.5</c:v>
                </c:pt>
              </c:numCache>
            </c:numRef>
          </c:val>
        </c:ser>
        <c:axId val="59227520"/>
        <c:axId val="59229312"/>
      </c:barChart>
      <c:catAx>
        <c:axId val="59227520"/>
        <c:scaling>
          <c:orientation val="minMax"/>
        </c:scaling>
        <c:axPos val="b"/>
        <c:numFmt formatCode="General" sourceLinked="1"/>
        <c:tickLblPos val="nextTo"/>
        <c:crossAx val="59229312"/>
        <c:crosses val="autoZero"/>
        <c:auto val="1"/>
        <c:lblAlgn val="ctr"/>
        <c:lblOffset val="100"/>
      </c:catAx>
      <c:valAx>
        <c:axId val="59229312"/>
        <c:scaling>
          <c:orientation val="minMax"/>
        </c:scaling>
        <c:axPos val="l"/>
        <c:majorGridlines/>
        <c:numFmt formatCode="#,##0.00" sourceLinked="1"/>
        <c:tickLblPos val="nextTo"/>
        <c:crossAx val="59227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Запланированная структура</a:t>
            </a:r>
            <a:r>
              <a:rPr lang="ru-RU" sz="1600" baseline="0" dirty="0" smtClean="0"/>
              <a:t> расходов бюджета на 2015 год</a:t>
            </a:r>
            <a:endParaRPr lang="ru-RU" sz="1600" dirty="0"/>
          </a:p>
        </c:rich>
      </c:tx>
      <c:layout>
        <c:manualLayout>
          <c:xMode val="edge"/>
          <c:yMode val="edge"/>
          <c:x val="1.5373191977597004E-3"/>
          <c:y val="1.2403013964947324E-2"/>
        </c:manualLayout>
      </c:layout>
    </c:title>
    <c:view3D>
      <c:rotX val="40"/>
      <c:rotY val="12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безопастность и правохранительная  деятельность 100%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кинематоргафия </c:v>
                </c:pt>
                <c:pt idx="8">
                  <c:v>Соципальная политика</c:v>
                </c:pt>
                <c:pt idx="9">
                  <c:v>СМИ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39716000</c:v>
                </c:pt>
                <c:pt idx="1">
                  <c:v>1337000</c:v>
                </c:pt>
                <c:pt idx="2">
                  <c:v>770000</c:v>
                </c:pt>
                <c:pt idx="3">
                  <c:v>17383600</c:v>
                </c:pt>
                <c:pt idx="4">
                  <c:v>9978300</c:v>
                </c:pt>
                <c:pt idx="5">
                  <c:v>550000</c:v>
                </c:pt>
                <c:pt idx="6">
                  <c:v>265207700</c:v>
                </c:pt>
                <c:pt idx="7">
                  <c:v>36372500</c:v>
                </c:pt>
                <c:pt idx="8">
                  <c:v>38307100</c:v>
                </c:pt>
                <c:pt idx="9">
                  <c:v>2900000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25155839895016"/>
          <c:y val="6.9175688976377938E-3"/>
          <c:w val="0.33498441601049911"/>
          <c:h val="0.9724060382841606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0.45775</cdr:x>
      <cdr:y>0.59717</cdr:y>
    </cdr:from>
    <cdr:to>
      <cdr:x>0.57103</cdr:x>
      <cdr:y>0.63206</cdr:y>
    </cdr:to>
    <cdr:sp macro="" textlink="">
      <cdr:nvSpPr>
        <cdr:cNvPr id="2" name="TextBox 1"/>
        <cdr:cNvSpPr txBox="1"/>
      </cdr:nvSpPr>
      <cdr:spPr>
        <a:xfrm xmlns:a="http://schemas.openxmlformats.org/drawingml/2006/main" rot="2066795">
          <a:off x="3695220" y="3668844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39716000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0.54336</cdr:x>
      <cdr:y>0.83256</cdr:y>
    </cdr:from>
    <cdr:to>
      <cdr:x>0.57876</cdr:x>
      <cdr:y>0.98139</cdr:y>
    </cdr:to>
    <cdr:sp macro="" textlink="">
      <cdr:nvSpPr>
        <cdr:cNvPr id="3" name="TextBox 2"/>
        <cdr:cNvSpPr txBox="1"/>
      </cdr:nvSpPr>
      <cdr:spPr>
        <a:xfrm xmlns:a="http://schemas.openxmlformats.org/drawingml/2006/main" rot="3344715">
          <a:off x="4071966" y="542928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1337000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0.49558</cdr:x>
      <cdr:y>0.77907</cdr:y>
    </cdr:from>
    <cdr:to>
      <cdr:x>0.53097</cdr:x>
      <cdr:y>0.84884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16200000" flipH="1">
          <a:off x="3929090" y="4857785"/>
          <a:ext cx="428630" cy="2857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0.50827</cdr:x>
      <cdr:y>0.83632</cdr:y>
    </cdr:from>
    <cdr:to>
      <cdr:x>0.54367</cdr:x>
      <cdr:y>0.98515</cdr:y>
    </cdr:to>
    <cdr:sp macro="" textlink="">
      <cdr:nvSpPr>
        <cdr:cNvPr id="6" name="TextBox 5"/>
        <cdr:cNvSpPr txBox="1"/>
      </cdr:nvSpPr>
      <cdr:spPr>
        <a:xfrm xmlns:a="http://schemas.openxmlformats.org/drawingml/2006/main" rot="3192685">
          <a:off x="3788675" y="5452372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770000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0.48673</cdr:x>
      <cdr:y>0.77907</cdr:y>
    </cdr:from>
    <cdr:to>
      <cdr:x>0.49558</cdr:x>
      <cdr:y>0.86047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16200000" flipH="1">
          <a:off x="3929090" y="4786345"/>
          <a:ext cx="71438" cy="5000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0.40181</cdr:x>
      <cdr:y>0.59606</cdr:y>
    </cdr:from>
    <cdr:to>
      <cdr:x>0.43721</cdr:x>
      <cdr:y>0.74723</cdr:y>
    </cdr:to>
    <cdr:sp macro="" textlink="">
      <cdr:nvSpPr>
        <cdr:cNvPr id="9" name="TextBox 8"/>
        <cdr:cNvSpPr txBox="1"/>
      </cdr:nvSpPr>
      <cdr:spPr>
        <a:xfrm xmlns:a="http://schemas.openxmlformats.org/drawingml/2006/main" rot="4004042">
          <a:off x="2922160" y="3983485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17383600 руб</a:t>
          </a:r>
          <a:r>
            <a:rPr lang="ru-RU" dirty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0.35739</cdr:x>
      <cdr:y>0.6172</cdr:y>
    </cdr:from>
    <cdr:to>
      <cdr:x>0.38394</cdr:x>
      <cdr:y>0.76604</cdr:y>
    </cdr:to>
    <cdr:sp macro="" textlink="">
      <cdr:nvSpPr>
        <cdr:cNvPr id="10" name="TextBox 9"/>
        <cdr:cNvSpPr txBox="1"/>
      </cdr:nvSpPr>
      <cdr:spPr>
        <a:xfrm xmlns:a="http://schemas.openxmlformats.org/drawingml/2006/main" rot="5191633">
          <a:off x="2534975" y="4141908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9978300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0.23009</cdr:x>
      <cdr:y>0.83721</cdr:y>
    </cdr:from>
    <cdr:to>
      <cdr:x>0.34336</cdr:x>
      <cdr:y>0.89535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857388" y="51435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550000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0.30973</cdr:x>
      <cdr:y>0.7907</cdr:y>
    </cdr:from>
    <cdr:to>
      <cdr:x>0.34513</cdr:x>
      <cdr:y>0.84884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5400000">
          <a:off x="2500330" y="4857784"/>
          <a:ext cx="285752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0.13274</cdr:x>
      <cdr:y>0.40698</cdr:y>
    </cdr:from>
    <cdr:to>
      <cdr:x>0.28319</cdr:x>
      <cdr:y>0.45349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071570" y="2500330"/>
          <a:ext cx="121444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265207700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0.49558</cdr:x>
      <cdr:y>0.37209</cdr:y>
    </cdr:from>
    <cdr:to>
      <cdr:x>0.63717</cdr:x>
      <cdr:y>0.4186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000528" y="2286016"/>
          <a:ext cx="11430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36372500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0.52212</cdr:x>
      <cdr:y>0.47674</cdr:y>
    </cdr:from>
    <cdr:to>
      <cdr:x>0.6354</cdr:x>
      <cdr:y>0.51163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214842" y="2928958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38307100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0.63187</cdr:x>
      <cdr:y>0.68938</cdr:y>
    </cdr:from>
    <cdr:to>
      <cdr:x>0.66727</cdr:x>
      <cdr:y>0.83822</cdr:y>
    </cdr:to>
    <cdr:sp macro="" textlink="">
      <cdr:nvSpPr>
        <cdr:cNvPr id="17" name="TextBox 16"/>
        <cdr:cNvSpPr txBox="1"/>
      </cdr:nvSpPr>
      <cdr:spPr>
        <a:xfrm xmlns:a="http://schemas.openxmlformats.org/drawingml/2006/main" rot="4612037">
          <a:off x="4786478" y="4549672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2900000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0.63717</cdr:x>
      <cdr:y>0.65116</cdr:y>
    </cdr:from>
    <cdr:to>
      <cdr:x>0.64283</cdr:x>
      <cdr:y>0.69767</cdr:y>
    </cdr:to>
    <cdr:sp macro="" textlink="">
      <cdr:nvSpPr>
        <cdr:cNvPr id="19" name="Прямая соединительная линия 18"/>
        <cdr:cNvSpPr/>
      </cdr:nvSpPr>
      <cdr:spPr>
        <a:xfrm xmlns:a="http://schemas.openxmlformats.org/drawingml/2006/main">
          <a:off x="5143536" y="4000528"/>
          <a:ext cx="45719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6"/>
            <a:ext cx="5681980" cy="4605576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08"/>
            <a:ext cx="3077739" cy="511731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642918"/>
            <a:ext cx="6127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такое бюджет?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6929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Бюджет – важнейший инструмент регулирования экономики. В нем отражены  цели развития общества и запланированы расходы для их достижения. Кроме того, бюджет – это обязательный для исполнения закон,  являющийся основой системы контроля за сбором и эффективным расходованием бюджетных средств.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14282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4786322"/>
            <a:ext cx="292895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0034" y="142852"/>
            <a:ext cx="81324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Основные параметры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5929322" y="1000108"/>
            <a:ext cx="576262" cy="649288"/>
          </a:xfrm>
          <a:prstGeom prst="downArrow">
            <a:avLst>
              <a:gd name="adj1" fmla="val 50000"/>
              <a:gd name="adj2" fmla="val 281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14480" y="1000108"/>
            <a:ext cx="576263" cy="5762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79388" y="3187700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/>
              <a:t>Поступающие в бюджет денежные </a:t>
            </a:r>
          </a:p>
          <a:p>
            <a:r>
              <a:rPr lang="ru-RU" altLang="ru-RU" sz="1800"/>
              <a:t>средства или </a:t>
            </a:r>
            <a:r>
              <a:rPr lang="ru-RU" altLang="ru-RU" sz="1800" b="1"/>
              <a:t>ДОХОДЫ БЮДЖЕТА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427538" y="31877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800" dirty="0"/>
              <a:t>Выплачиваемые из бюджета денежные средства или </a:t>
            </a:r>
            <a:r>
              <a:rPr lang="ru-RU" altLang="ru-RU" sz="1800" b="1" dirty="0"/>
              <a:t>РАСХОДЫ БЮДЖЕТА</a:t>
            </a:r>
          </a:p>
        </p:txBody>
      </p:sp>
      <p:pic>
        <p:nvPicPr>
          <p:cNvPr id="9" name="Picture 19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674813"/>
            <a:ext cx="187166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18b8088ba1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47838"/>
            <a:ext cx="1871663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4786322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больше РАСХОДОВ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5500702"/>
            <a:ext cx="27860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 smtClean="0"/>
              <a:t>ИЗЛИШКИ СРЕДСТВ НАПРАВЛЯЮТ В НАКОПЛЕНИЯ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786322"/>
            <a:ext cx="287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ДОХОДЫ меньше РАСХОДОВ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071942"/>
            <a:ext cx="1620828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Дефицитный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348" y="4000504"/>
            <a:ext cx="1768433" cy="4001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err="1" smtClean="0"/>
              <a:t>Профицитный</a:t>
            </a:r>
            <a:endParaRPr lang="ru-RU" sz="20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428728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643834" y="450057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643834" y="521495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14942" y="5500702"/>
            <a:ext cx="3786214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НЕДОСТАЮЩИЕ СРЕДСТВА БЕРУТ В ДОЛГ ИЛИ ИЗ НАКОПЛЕНИЙ </a:t>
            </a:r>
            <a:endParaRPr lang="ru-RU" sz="1200" dirty="0"/>
          </a:p>
        </p:txBody>
      </p:sp>
      <p:pic>
        <p:nvPicPr>
          <p:cNvPr id="25" name="Рисунок 24" descr="скачанные файл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857628"/>
            <a:ext cx="189025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92867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Доходы бюджета – денежные средства, поступающие в распоряжение органов местного самоуправления.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2286016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214554"/>
            <a:ext cx="2286016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2214554"/>
            <a:ext cx="3000396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42889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-</a:t>
            </a:r>
            <a:r>
              <a:rPr lang="ru-RU" sz="1600" dirty="0" smtClean="0"/>
              <a:t>налог на прибыль организаций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-налог на доходы физических лиц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-налог на имущество организаций.</a:t>
            </a:r>
          </a:p>
          <a:p>
            <a:r>
              <a:rPr lang="ru-RU" sz="1600" dirty="0" smtClean="0"/>
              <a:t>-иные налоговые доходы.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57488" y="3214686"/>
            <a:ext cx="250033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-доходы от использования государственного имущества .</a:t>
            </a:r>
          </a:p>
          <a:p>
            <a:r>
              <a:rPr lang="ru-RU" sz="1600" dirty="0" smtClean="0"/>
              <a:t>-доходы от платных услуг.</a:t>
            </a:r>
          </a:p>
          <a:p>
            <a:r>
              <a:rPr lang="ru-RU" sz="1600" dirty="0" smtClean="0"/>
              <a:t>-штрафы за нарушения законодательства о налогах и сборах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-иные неналоговые доходы</a:t>
            </a:r>
            <a:r>
              <a:rPr lang="en-US" sz="1600" dirty="0" smtClean="0"/>
              <a:t>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3214686"/>
            <a:ext cx="2571768" cy="28007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-безвозмездные поступления из федерального бюджета.</a:t>
            </a:r>
          </a:p>
          <a:p>
            <a:r>
              <a:rPr lang="ru-RU" sz="1600" dirty="0" smtClean="0"/>
              <a:t>-безвозмездные поступления от других бюджетов бюджетной системы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-безвозмездные поступления от государственных организаций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32" y="178592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8" y="1857364"/>
            <a:ext cx="723904" cy="29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762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819" y="2964653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87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43" y="2963859"/>
            <a:ext cx="500066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 местном бюджете муниципального образования Бейский район на 2015 год и на плановый период 2016-2017 годов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928670"/>
          <a:ext cx="764386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 rot="5400000">
            <a:off x="2167250" y="2547602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400 281,6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2524440" y="240472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402 631,6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286256"/>
            <a:ext cx="105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929198"/>
            <a:ext cx="5214974" cy="307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дефицит местного бюджета на 2015 год  2 350,0 тыс. рублей. 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3381696" y="1547470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415 779,6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4648344" y="1066640"/>
            <a:ext cx="838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 423 502,5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3738886" y="1404594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417 969,6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5024770" y="97596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425 762,5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5357826"/>
            <a:ext cx="6715172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прогнозируемый дефицит местного бюджета на 2016 год в сумме 2 190,0 тыс. рублей 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5786454"/>
            <a:ext cx="6715172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прогнозируемый дефицит местного бюджета на 2017 год в сумме 2 260,0 тыс. рубле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357166"/>
          <a:ext cx="8072494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714356"/>
          <a:ext cx="8358246" cy="5879531"/>
        </p:xfrm>
        <a:graphic>
          <a:graphicData uri="http://schemas.openxmlformats.org/drawingml/2006/table">
            <a:tbl>
              <a:tblPr/>
              <a:tblGrid>
                <a:gridCol w="6305432"/>
                <a:gridCol w="2052814"/>
              </a:tblGrid>
              <a:tr h="355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Вид источника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Утверждено, тыс.руб. 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latin typeface="Times New Roman"/>
                        </a:rPr>
                        <a:t>Источники внутреннего финансирования дефицита бюджета 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Times New Roman"/>
                        </a:rPr>
                        <a:t>2 350,00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latin typeface="Times New Roman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Times New Roman"/>
                        </a:rPr>
                        <a:t>2 350,00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Получение кредитов от кредитных организаций в валюте Российской Федерации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2 350,00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Получение кредитов от кредитных организаций бюджетами муниципальных районов в валюте Российской Федерации</a:t>
                      </a:r>
                    </a:p>
                  </a:txBody>
                  <a:tcPr marL="5271" marR="5271" marT="5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2 350,00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Бюджетные кредиты от других бюджетов бюджетной  системы Российской Федерации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latin typeface="Times New Roman"/>
                        </a:rPr>
                        <a:t>-5 310,00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5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Бюджетные кредиты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-5 310,00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Получение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10 000,00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Получение кредитов от других бюджетов  бюджетной системы Российской Федерации  бюджетами муниципальных районов в валюте  Российской Федерации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10 000,00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Погашение бюджетных кредитов от других  бюджетов бюджетной системы Российской  Федерации в валюте Российской Федерации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15 310,00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Погашение бюджетами муниципальных районов кредитов от других бюджетов  бюджетной системы Российской Федерации  в валюте  Российской Федерации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15 310,00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Изменение остатков средств на счетах по учету  средств бюджета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Times New Roman"/>
                        </a:rPr>
                        <a:t>5 310,00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остатков средств бюджетов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412 631,60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прочих остатков средств  бюджетов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412 631,60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прочих остатков денежных средств  бюджетов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412 631,60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Увеличение прочих остатков денежных средств  бюджетов муниципальных районов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412 631,60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Уменьшение остатков средств бюджетов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417 941,60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Уменьшение прочих остатков средств  бюджетов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417 941,60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Уменьшение прочих остатков денежных средств  бюджетов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417 941,60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Уменьшение прочих остатков денежных средств  бюджетов муниципальных районов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417 941,60</a:t>
                      </a:r>
                    </a:p>
                  </a:txBody>
                  <a:tcPr marL="5271" marR="5271" marT="5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728" y="142852"/>
          <a:ext cx="6096000" cy="44267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75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Источники внутреннего финансирования дефицита местного бюджета </a:t>
                      </a: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5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муниципального образования Бейский район в 2015 году</a:t>
                      </a:r>
                    </a:p>
                  </a:txBody>
                  <a:tcPr marL="7979" marR="7979" marT="7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42886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22370</TotalTime>
  <Words>533</Words>
  <PresentationFormat>Экран (4:3)</PresentationFormat>
  <Paragraphs>103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Голиков</cp:lastModifiedBy>
  <cp:revision>2068</cp:revision>
  <dcterms:modified xsi:type="dcterms:W3CDTF">2015-05-08T03:05:11Z</dcterms:modified>
</cp:coreProperties>
</file>