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0"/>
  </p:notesMasterIdLst>
  <p:sldIdLst>
    <p:sldId id="337" r:id="rId2"/>
    <p:sldId id="341" r:id="rId3"/>
    <p:sldId id="342" r:id="rId4"/>
    <p:sldId id="359" r:id="rId5"/>
    <p:sldId id="343" r:id="rId6"/>
    <p:sldId id="345" r:id="rId7"/>
    <p:sldId id="353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5" r:id="rId16"/>
    <p:sldId id="354" r:id="rId17"/>
    <p:sldId id="360" r:id="rId18"/>
    <p:sldId id="358" r:id="rId1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E17F"/>
    <a:srgbClr val="66FFFF"/>
    <a:srgbClr val="FADAF2"/>
    <a:srgbClr val="99FF33"/>
    <a:srgbClr val="FF9900"/>
    <a:srgbClr val="FE7C58"/>
    <a:srgbClr val="D49E6C"/>
    <a:srgbClr val="A65A6C"/>
    <a:srgbClr val="50BCB9"/>
    <a:srgbClr val="F79BC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288" autoAdjust="0"/>
    <p:restoredTop sz="89976" autoAdjust="0"/>
  </p:normalViewPr>
  <p:slideViewPr>
    <p:cSldViewPr>
      <p:cViewPr varScale="1">
        <p:scale>
          <a:sx n="105" d="100"/>
          <a:sy n="105" d="100"/>
        </p:scale>
        <p:origin x="-8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rotY val="60"/>
      <c:depthPercent val="100"/>
      <c:rAngAx val="1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0.1685525361119638"/>
          <c:y val="2.9241522471975305E-2"/>
          <c:w val="0.61639934556675902"/>
          <c:h val="0.3703750516696547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Доходная часть бюджета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584022.5</c:v>
                </c:pt>
                <c:pt idx="1">
                  <c:v>620784.39</c:v>
                </c:pt>
              </c:numCache>
            </c:numRef>
          </c:val>
        </c:ser>
        <c:gapWidth val="102"/>
        <c:gapDepth val="171"/>
        <c:shape val="cylinder"/>
        <c:axId val="84616320"/>
        <c:axId val="84617856"/>
        <c:axId val="0"/>
      </c:bar3DChart>
      <c:catAx>
        <c:axId val="84616320"/>
        <c:scaling>
          <c:orientation val="minMax"/>
        </c:scaling>
        <c:axPos val="b"/>
        <c:numFmt formatCode="General" sourceLinked="1"/>
        <c:tickLblPos val="nextTo"/>
        <c:crossAx val="84617856"/>
        <c:crosses val="autoZero"/>
        <c:auto val="1"/>
        <c:lblAlgn val="ctr"/>
        <c:lblOffset val="100"/>
      </c:catAx>
      <c:valAx>
        <c:axId val="84617856"/>
        <c:scaling>
          <c:orientation val="minMax"/>
          <c:max val="650000"/>
          <c:min val="250000"/>
        </c:scaling>
        <c:axPos val="l"/>
        <c:majorGridlines/>
        <c:numFmt formatCode="General" sourceLinked="1"/>
        <c:tickLblPos val="nextTo"/>
        <c:crossAx val="84616320"/>
        <c:crosses val="autoZero"/>
        <c:crossBetween val="between"/>
        <c:majorUnit val="100000"/>
        <c:minorUnit val="4000"/>
      </c:valAx>
    </c:plotArea>
    <c:legend>
      <c:legendPos val="r"/>
      <c:layout>
        <c:manualLayout>
          <c:xMode val="edge"/>
          <c:yMode val="edge"/>
          <c:x val="0.7567488755035876"/>
          <c:y val="2.9664143156632742E-2"/>
          <c:w val="0.23997006226953738"/>
          <c:h val="0.1224769289357916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Доля собственных доходов</a:t>
            </a:r>
            <a:endParaRPr lang="ru-RU" dirty="0"/>
          </a:p>
        </c:rich>
      </c:tx>
      <c:layout>
        <c:manualLayout>
          <c:xMode val="edge"/>
          <c:yMode val="edge"/>
          <c:x val="0.21718328117397481"/>
          <c:y val="6.7724393713363168E-2"/>
        </c:manualLayout>
      </c:layout>
    </c:title>
    <c:view3D>
      <c:rotX val="30"/>
      <c:rotY val="30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Безвозмездные поступления</c:v>
                </c:pt>
                <c:pt idx="1">
                  <c:v>Собственные доходы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78.679999999999978</c:v>
                </c:pt>
                <c:pt idx="1">
                  <c:v>21.310000000000031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50"/>
      <c:rotY val="359"/>
      <c:depthPercent val="100"/>
      <c:rAngAx val="1"/>
    </c:view3D>
    <c:plotArea>
      <c:layout>
        <c:manualLayout>
          <c:layoutTarget val="inner"/>
          <c:xMode val="edge"/>
          <c:yMode val="edge"/>
          <c:x val="2.9166666666666667E-2"/>
          <c:y val="0.14637500000000001"/>
          <c:w val="0.61154576771653568"/>
          <c:h val="0.825500000000000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собственных доходов: 132 321.84 тыс. рублей
</c:v>
                </c:pt>
              </c:strCache>
            </c:strRef>
          </c:tx>
          <c:explosion val="15"/>
          <c:dLbls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НДФЛ </c:v>
                </c:pt>
                <c:pt idx="1">
                  <c:v>Налог на совокупный доход  </c:v>
                </c:pt>
                <c:pt idx="2">
                  <c:v>Государственная пошлина </c:v>
                </c:pt>
                <c:pt idx="3">
                  <c:v>Доходы от использования муниципального имущества</c:v>
                </c:pt>
                <c:pt idx="4">
                  <c:v>Плата за негативное воздействие на окружающую среду</c:v>
                </c:pt>
                <c:pt idx="5">
                  <c:v>Продажа земельных участков и имущества</c:v>
                </c:pt>
                <c:pt idx="6">
                  <c:v>Штрафы, санкции и возмещение ущерба </c:v>
                </c:pt>
                <c:pt idx="7">
                  <c:v>  Акцизы по подакцизным товарам (продукции), производимым на территории Российской Федерации</c:v>
                </c:pt>
                <c:pt idx="8">
                  <c:v>Земельный налог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80297.789999999994</c:v>
                </c:pt>
                <c:pt idx="1">
                  <c:v>3383.21</c:v>
                </c:pt>
                <c:pt idx="2">
                  <c:v>2526.5500000000002</c:v>
                </c:pt>
                <c:pt idx="3">
                  <c:v>31725.309999999983</c:v>
                </c:pt>
                <c:pt idx="4">
                  <c:v>1140.26</c:v>
                </c:pt>
                <c:pt idx="5">
                  <c:v>2864.2599999999998</c:v>
                </c:pt>
                <c:pt idx="6">
                  <c:v>1108.6799999999998</c:v>
                </c:pt>
                <c:pt idx="7" formatCode="#,##0.00">
                  <c:v>8087.1100000000024</c:v>
                </c:pt>
                <c:pt idx="8" formatCode="#,##0.00">
                  <c:v>124.57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636888175804198"/>
          <c:y val="0.12166843581421172"/>
          <c:w val="0.33382723300083694"/>
          <c:h val="0.77929343485673563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Расходы всего: </a:t>
            </a:r>
            <a:r>
              <a:rPr lang="en-US" dirty="0" smtClean="0"/>
              <a:t>625</a:t>
            </a:r>
            <a:r>
              <a:rPr lang="en-US" baseline="0" dirty="0" smtClean="0"/>
              <a:t> 155.68</a:t>
            </a:r>
            <a:r>
              <a:rPr lang="ru-RU" dirty="0" smtClean="0"/>
              <a:t> </a:t>
            </a:r>
            <a:r>
              <a:rPr lang="ru-RU" dirty="0"/>
              <a:t>тыс. рублей
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всего: 596314,1 тыс. рублей
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 77,68%</c:v>
                </c:pt>
                <c:pt idx="1">
                  <c:v>Национальная оборона 100%</c:v>
                </c:pt>
                <c:pt idx="2">
                  <c:v>Национальная безопастность и правохранительная  деятельность 100%</c:v>
                </c:pt>
                <c:pt idx="3">
                  <c:v>Национальная экономика 36,3 %</c:v>
                </c:pt>
                <c:pt idx="4">
                  <c:v>ЖКХ 94,5 %</c:v>
                </c:pt>
                <c:pt idx="5">
                  <c:v>Охрана окружающей среды 100%</c:v>
                </c:pt>
                <c:pt idx="6">
                  <c:v>Образование 82,1 %</c:v>
                </c:pt>
                <c:pt idx="7">
                  <c:v>Культура, кинематоргафия 82,6%</c:v>
                </c:pt>
                <c:pt idx="8">
                  <c:v>Социальная политика 95,6%</c:v>
                </c:pt>
                <c:pt idx="9">
                  <c:v>СМИ 74,4%</c:v>
                </c:pt>
                <c:pt idx="10">
                  <c:v>Межбюджетные трансферты общего характера 100%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40158.07</c:v>
                </c:pt>
                <c:pt idx="1">
                  <c:v>1337</c:v>
                </c:pt>
                <c:pt idx="2">
                  <c:v>3820.23</c:v>
                </c:pt>
                <c:pt idx="3">
                  <c:v>25397.85</c:v>
                </c:pt>
                <c:pt idx="4">
                  <c:v>67825.3</c:v>
                </c:pt>
                <c:pt idx="5">
                  <c:v>550</c:v>
                </c:pt>
                <c:pt idx="6">
                  <c:v>335680.66</c:v>
                </c:pt>
                <c:pt idx="7">
                  <c:v>42650.96</c:v>
                </c:pt>
                <c:pt idx="8">
                  <c:v>47801.759999999995</c:v>
                </c:pt>
                <c:pt idx="9">
                  <c:v>4193.3</c:v>
                </c:pt>
                <c:pt idx="10">
                  <c:v>8668.33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000" baseline="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0.31776</cdr:x>
      <cdr:y>0.0411</cdr:y>
    </cdr:from>
    <cdr:to>
      <cdr:x>0.41121</cdr:x>
      <cdr:y>0.11463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428892" y="214314"/>
          <a:ext cx="714319" cy="3834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6,3%</a:t>
          </a:r>
          <a:endParaRPr lang="ru-RU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0.64557</cdr:x>
      <cdr:y>0.69524</cdr:y>
    </cdr:from>
    <cdr:to>
      <cdr:x>0.80759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43338" y="24288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226" tIns="45615" rIns="91226" bIns="456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226" tIns="45615" rIns="91226" bIns="45615" rtlCol="0"/>
          <a:lstStyle>
            <a:lvl1pPr algn="r">
              <a:defRPr sz="1200"/>
            </a:lvl1pPr>
          </a:lstStyle>
          <a:p>
            <a:fld id="{CB4F2643-AE9E-4D58-BEF5-D25B2A2173D4}" type="datetimeFigureOut">
              <a:rPr lang="ru-RU" smtClean="0"/>
              <a:pPr/>
              <a:t>21.07.2016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26" tIns="45615" rIns="91226" bIns="456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7"/>
            <a:ext cx="5438140" cy="4466987"/>
          </a:xfrm>
          <a:prstGeom prst="rect">
            <a:avLst/>
          </a:prstGeom>
        </p:spPr>
        <p:txBody>
          <a:bodyPr vert="horz" lIns="91226" tIns="45615" rIns="91226" bIns="456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226" tIns="45615" rIns="91226" bIns="456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1226" tIns="45615" rIns="91226" bIns="45615" rtlCol="0" anchor="b"/>
          <a:lstStyle>
            <a:lvl1pPr algn="r">
              <a:defRPr sz="1200"/>
            </a:lvl1pPr>
          </a:lstStyle>
          <a:p>
            <a:fld id="{18EC95F5-E847-40CD-AD27-713128D4D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9221-65D1-4BE2-A89A-C72AE799859C}" type="datetime1">
              <a:rPr lang="ru-RU" smtClean="0"/>
              <a:pPr/>
              <a:t>21.07.2016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C5D5-5FF2-4757-B72C-C7553F5B9328}" type="datetime1">
              <a:rPr lang="ru-RU" smtClean="0"/>
              <a:pPr/>
              <a:t>21.07.2016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77CF-9D89-4662-B143-6FB1393037E4}" type="datetime1">
              <a:rPr lang="ru-RU" smtClean="0"/>
              <a:pPr/>
              <a:t>21.07.2016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F9BD-73DF-4FD5-BDD2-D3C1C47192C2}" type="datetime1">
              <a:rPr lang="ru-RU" smtClean="0"/>
              <a:pPr/>
              <a:t>21.07.2016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87C7-8A7A-4010-B93A-D5CAF3BCDAE4}" type="datetime1">
              <a:rPr lang="ru-RU" smtClean="0"/>
              <a:pPr/>
              <a:t>21.07.2016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7B0C-3D1C-413F-8C28-C7EE2191D5DB}" type="datetime1">
              <a:rPr lang="ru-RU" smtClean="0"/>
              <a:pPr/>
              <a:t>21.07.2016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8152E-9A31-47D9-8721-1EC5DF376470}" type="datetime1">
              <a:rPr lang="ru-RU" smtClean="0"/>
              <a:pPr/>
              <a:t>21.07.2016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1BA2-58DB-4E0E-9AD0-487AFB5B2817}" type="datetime1">
              <a:rPr lang="ru-RU" smtClean="0"/>
              <a:pPr/>
              <a:t>21.07.2016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0F71-6AEB-4F90-8238-E6F43B611203}" type="datetime1">
              <a:rPr lang="ru-RU" smtClean="0"/>
              <a:pPr/>
              <a:t>21.07.2016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FFEB-A6C0-49F2-B96F-213B926993BE}" type="datetime1">
              <a:rPr lang="ru-RU" smtClean="0"/>
              <a:pPr/>
              <a:t>21.07.2016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51DC-EFAF-4EF3-B01F-C21AD5A37BB6}" type="datetime1">
              <a:rPr lang="ru-RU" smtClean="0"/>
              <a:pPr/>
              <a:t>21.07.2016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8A2BD6-A293-4F65-BB3C-79B219F9A613}" type="datetime1">
              <a:rPr lang="ru-RU" smtClean="0"/>
              <a:pPr/>
              <a:t>21.07.2016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елец\Desktop\ger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142852"/>
            <a:ext cx="928694" cy="115932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42976" y="1571612"/>
            <a:ext cx="7286676" cy="193899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Бюджет для граждан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по исполнению бюджета на </a:t>
            </a:r>
          </a:p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2015 год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42852"/>
            <a:ext cx="771530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1"/>
                </a:solidFill>
              </a:rPr>
              <a:t>«Охрана окружающей среды»</a:t>
            </a:r>
            <a:endParaRPr lang="ru-RU" b="1" dirty="0">
              <a:solidFill>
                <a:schemeClr val="accent1"/>
              </a:solidFill>
            </a:endParaRPr>
          </a:p>
        </p:txBody>
      </p:sp>
      <p:pic>
        <p:nvPicPr>
          <p:cNvPr id="3" name="Рисунок 2" descr="скачанные файлы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571480"/>
            <a:ext cx="3588327" cy="228601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643042" y="2928934"/>
            <a:ext cx="5929354" cy="785818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Всего 550 тыс. руб., или 100%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429124" y="3786190"/>
            <a:ext cx="142876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71604" y="4714884"/>
            <a:ext cx="6357982" cy="1428760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«Развитие системы обращения с отходами на территории муниципального образования Бейский район на 2014-2019гг.» муниципальной программы «Развитие и совершенствование муниципального образования Бейский район на 2014-2019гг.»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ачанные файлы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2918"/>
            <a:ext cx="2749250" cy="21431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86050" y="0"/>
            <a:ext cx="328614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Образование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86050" y="1142984"/>
            <a:ext cx="5929354" cy="1071570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В состав расходов на образование включены средства на финансирование: 11 школ (с филиалами), 11 детских садов, коррекционная школы,  детская школа искусств, центра детского творчества, детской юношеской спортивной школы, содержание аппарата Управления образования Администрации МО Бейский район.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2643182"/>
            <a:ext cx="4786346" cy="57150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«Дошкольное образование» запланированы расходы в сумме 79 389,44 тыс.руб., исполнение 64 375,78 тыс.руб., или 81%,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3643314"/>
            <a:ext cx="6572296" cy="57150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chemeClr val="tx1"/>
                </a:solidFill>
              </a:rPr>
              <a:t>«Общее образование» расходы бюджета предусмотрены в объеме 313 363,17 тыс. руб., исполнение составило 260 097,46 тыс.руб., или 83%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4643446"/>
            <a:ext cx="6858048" cy="785818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chemeClr val="tx1"/>
                </a:solidFill>
              </a:rPr>
              <a:t>По подразделу «Другие вопросы в области образования» предусмотрено в бюджете 15 889,9 тыс. рублей, исполнено 11 207,41 тыс.рублей, или 70,5%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28926" y="571480"/>
            <a:ext cx="53752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Всего на сумму 335680,66 тыс. рублей, или на 82,1%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928670"/>
            <a:ext cx="3435268" cy="22860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5786" y="142852"/>
            <a:ext cx="771530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«Культура и  кинематография»</a:t>
            </a:r>
            <a:endParaRPr lang="ru-RU" b="1" dirty="0">
              <a:solidFill>
                <a:schemeClr val="accent1"/>
              </a:solidFill>
            </a:endParaRPr>
          </a:p>
        </p:txBody>
      </p:sp>
      <p:pic>
        <p:nvPicPr>
          <p:cNvPr id="4" name="Рисунок 3" descr="скачанные файлы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496" y="2643182"/>
            <a:ext cx="3500462" cy="202908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43108" y="571480"/>
            <a:ext cx="5039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Всего на сумму 42 650,96 тыс. руб. или на 82,6%.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29058" y="928670"/>
            <a:ext cx="3500462" cy="164307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b="1" dirty="0" smtClean="0">
                <a:solidFill>
                  <a:schemeClr val="tx1"/>
                </a:solidFill>
              </a:rPr>
              <a:t>В подразделе «Культура» расходы планировались с сумме 47 014 тыс. рублей, исполнены на сумму 31 172,8 тыс. рублей, или на 66,3 %. Предусмотрены расходы на финансирование: библиотеки(с 22 филиалами), музея, 3-х учреждений культуры, расходы на реализацию мероприятий федеральных, республиканских и муниципальных программ. 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3286124"/>
            <a:ext cx="3500462" cy="135732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smtClean="0">
                <a:solidFill>
                  <a:schemeClr val="tx1"/>
                </a:solidFill>
              </a:rPr>
              <a:t>По муниципальной программе «Культура Бейского района на 2014-2019 годы» субсидия на выполнение муниципального задания предусмотрены в бюджете в сумме 47 014тыс. рублей, исполнены 31 172,8 тыс. рублей, или 66,3%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4714884"/>
            <a:ext cx="7358114" cy="128588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По подразделу  «Другие вопросы в области культуры, кинематографии» предусмотрены расходы на руководство и управление в сфере установленных функций, отделов технического обслуживания запланировано 12 335,4 тыс. рублей, исполнено на сумму 9 312,03 тыс. рублей, или на 75,5 %, в том числе республиканские и муниципальные программы.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142852"/>
            <a:ext cx="328614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Социальная политика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Рисунок 2" descr="скачанные файлы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14290"/>
            <a:ext cx="2286016" cy="2428892"/>
          </a:xfrm>
          <a:prstGeom prst="rect">
            <a:avLst/>
          </a:prstGeo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3108" y="500042"/>
            <a:ext cx="67866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Всего на сумму 47 801,76 тыс. руб.или на 95,6%.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14612" y="1071546"/>
            <a:ext cx="5786478" cy="1571636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«Пенсионное обеспечение» предусмотрены расходы на выплату доплаты к пенсии муниципальным служащим  в сумме 3 869 тыс. руб., исполнены в сумме 2 893,6 тыс. руб. или  на 74,8 %.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44" y="3714752"/>
            <a:ext cx="8715436" cy="1285884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«Другие вопросы в области социальной политики» запланированы  расходы по муниципальной программе «Социальная поддержка граждан Бейского района на 2014-2019гг.»  по подпрограмме «Старшее поколение на 2014-2019» в сумме 774,1 тыс. руб., исполнены в сумме 735,02 тыс. руб. или 95 %</a:t>
            </a:r>
            <a:endParaRPr lang="ru-RU" b="1" dirty="0">
              <a:latin typeface="Century Gothic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2786058"/>
            <a:ext cx="8501122" cy="857256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подразделе «Охрана семьи и детства» планировались расходы в сумме 45 234 тыс.рублей, исполнены в сумме 44 049,13 тыс. рублей или на 97,4 %.</a:t>
            </a:r>
            <a:endParaRPr lang="ru-RU" b="1" dirty="0">
              <a:latin typeface="Century Gothic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2" y="5143512"/>
            <a:ext cx="8715436" cy="1428760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Социальная поддержка детей-сирот и детей, оставшихся без попечения родителей, в семье опекуна и приемной семье, а так же вознаграждение причитающиеся приемному родителю, расходы запланированы в сумме 42 318 тыс.рублей, исполнены на сумму 41 488,36 тыс.рублей или 98%  </a:t>
            </a:r>
            <a:endParaRPr lang="ru-RU" b="1" dirty="0" smtClean="0">
              <a:latin typeface="Century Gothic" pitchFamily="34" charset="0"/>
            </a:endParaRPr>
          </a:p>
          <a:p>
            <a:pPr algn="ctr"/>
            <a:r>
              <a:rPr lang="ru-RU" b="1" dirty="0" smtClean="0">
                <a:latin typeface="Century Gothic" pitchFamily="34" charset="0"/>
              </a:rPr>
              <a:t> </a:t>
            </a:r>
            <a:endParaRPr lang="ru-RU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8794" y="1785926"/>
            <a:ext cx="4786346" cy="830997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Прочие межбюджетные трансферты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8139856">
            <a:off x="1661568" y="2622718"/>
            <a:ext cx="445952" cy="2347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4282" y="3071810"/>
            <a:ext cx="3000396" cy="1477328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Дотация на поддержку мер по обеспечению сбалансированности бюджетов, исполнено 19 477 тыс.руб.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3143248"/>
            <a:ext cx="2571768" cy="1200329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На сохранение и развитие малых и иных сел, исполнено 823,5 тыс.руб.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5400000">
            <a:off x="4109192" y="2748800"/>
            <a:ext cx="445952" cy="2347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000760" y="3214686"/>
            <a:ext cx="2571768" cy="203132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На мероприятия направленные на развертывание транспортной инфраструктуры,</a:t>
            </a:r>
          </a:p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исполнено 1723,2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тыс.руб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2497979">
            <a:off x="6323770" y="2820238"/>
            <a:ext cx="445952" cy="2347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428596" y="642918"/>
          <a:ext cx="7786744" cy="5621828"/>
        </p:xfrm>
        <a:graphic>
          <a:graphicData uri="http://schemas.openxmlformats.org/drawingml/2006/table">
            <a:tbl>
              <a:tblPr firstRow="1" bandRow="1">
                <a:effectLst>
                  <a:outerShdw sx="1000" sy="1000" algn="ctr" rotWithShape="0">
                    <a:srgbClr val="000000"/>
                  </a:outerShdw>
                </a:effectLst>
                <a:tableStyleId>{5C22544A-7EE6-4342-B048-85BDC9FD1C3A}</a:tableStyleId>
              </a:tblPr>
              <a:tblGrid>
                <a:gridCol w="4357718"/>
                <a:gridCol w="1428760"/>
                <a:gridCol w="1000132"/>
                <a:gridCol w="1000134"/>
              </a:tblGrid>
              <a:tr h="5981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Наименование программы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Утверждено, тыс.руб.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Исполнено, тыс.руб.</a:t>
                      </a:r>
                      <a:endParaRPr lang="ru-RU" sz="1200" b="1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% исполнения</a:t>
                      </a:r>
                      <a:endParaRPr lang="ru-RU" sz="1200" b="1" i="0" u="none" strike="noStrike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5114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  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«Финансовая поддержка социально ориентированных некоммерческих организаций муниципального образования Бейский район на 2014-201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</a:p>
                    <a:p>
                      <a:pPr algn="l" fontAlgn="t"/>
                      <a:endParaRPr lang="ru-RU" sz="1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374,00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374,00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«Социальная поддержка граждан Бейского района на 2014 – 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62 641,00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58 487,79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93,37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301620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«Образование Бейского района на 2014-201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384 148,44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315 873,47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82,23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555636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«Обеспечение общественного порядка и противодействие преступности в муниципальном образовании Бейский район на 2014-201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70,00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70,00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«Экономическое развитие и повышение инвестиционной привлекательности муниципального образования Бейский район на 2014-201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900,00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772,71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85,86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«Культура Бейского района на 2014-201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23 883,01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17 892,42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74,92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«Развитие и совершенствование муниципального образования Бейский район на 2014 – 201</a:t>
                      </a:r>
                      <a:r>
                        <a:rPr kumimoji="0"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38 004,93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37 989,97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99,96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1462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«Развитие агропромышленного комплекса и социальной сферы на селе на 2014 – 201</a:t>
                      </a:r>
                      <a:r>
                        <a:rPr kumimoji="0"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</a:p>
                    <a:p>
                      <a:pPr algn="l" fontAlgn="t"/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13 621,00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12 142,50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89,15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1462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Непрограммные</a:t>
                      </a:r>
                      <a:r>
                        <a:rPr lang="ru-RU" sz="10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 расходы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 в сфере установленных функций органов местного самоуправления муниципального образования Бейский район</a:t>
                      </a:r>
                      <a:endParaRPr lang="ru-RU" sz="1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357166"/>
            <a:ext cx="8501122" cy="369332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Объем муниципального долга в 2015 году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00100" y="1214422"/>
          <a:ext cx="7286676" cy="3357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3643338"/>
              </a:tblGrid>
              <a:tr h="1198246">
                <a:tc>
                  <a:txBody>
                    <a:bodyPr/>
                    <a:lstStyle/>
                    <a:p>
                      <a:pPr algn="ctr"/>
                      <a:endParaRPr lang="ru-RU" sz="1400" b="1" dirty="0" smtClean="0"/>
                    </a:p>
                    <a:p>
                      <a:pPr algn="ctr"/>
                      <a:endParaRPr lang="ru-RU" sz="1400" b="1" dirty="0" smtClean="0"/>
                    </a:p>
                    <a:p>
                      <a:pPr algn="ctr"/>
                      <a:r>
                        <a:rPr lang="ru-RU" sz="1400" b="1" dirty="0" smtClean="0"/>
                        <a:t>Объем муниципального долга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latin typeface="Times New Roman"/>
                        </a:rPr>
                        <a:t>Сумма</a:t>
                      </a:r>
                      <a:r>
                        <a:rPr lang="ru-RU" sz="1400" b="1" i="0" u="none" strike="noStrike" baseline="0" dirty="0" smtClean="0">
                          <a:latin typeface="Times New Roman"/>
                        </a:rPr>
                        <a:t>, т</a:t>
                      </a:r>
                      <a:r>
                        <a:rPr lang="ru-RU" sz="1400" b="1" i="0" u="none" strike="noStrike" dirty="0" smtClean="0">
                          <a:latin typeface="Times New Roman"/>
                        </a:rPr>
                        <a:t>ыс.руб</a:t>
                      </a:r>
                      <a:r>
                        <a:rPr lang="ru-RU" sz="1400" b="1" i="0" u="none" strike="noStrike" dirty="0"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1079670"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Начало</a:t>
                      </a:r>
                      <a:r>
                        <a:rPr lang="ru-RU" sz="1400" baseline="0" dirty="0" smtClean="0"/>
                        <a:t> года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latin typeface="+mn-lt"/>
                        </a:rPr>
                        <a:t>5 310,00</a:t>
                      </a:r>
                    </a:p>
                  </a:txBody>
                  <a:tcPr marL="9525" marR="9525" marT="9525" marB="0" anchor="ctr"/>
                </a:tc>
              </a:tr>
              <a:tr h="1079670"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Конец</a:t>
                      </a:r>
                      <a:r>
                        <a:rPr lang="ru-RU" sz="1400" baseline="0" dirty="0" smtClean="0"/>
                        <a:t> года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15 110,00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357166"/>
            <a:ext cx="8501122" cy="369332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 и обратная связь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857232"/>
            <a:ext cx="84296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Адрес:</a:t>
            </a:r>
            <a:r>
              <a:rPr lang="en-US" b="1" dirty="0" smtClean="0"/>
              <a:t> </a:t>
            </a:r>
            <a:r>
              <a:rPr lang="ru-RU" dirty="0" smtClean="0"/>
              <a:t>655770, Республика Хакасия, Бейский район, село Бея, ул. Площадь Советов, №20.</a:t>
            </a:r>
          </a:p>
          <a:p>
            <a:r>
              <a:rPr lang="ru-RU" b="1" dirty="0" smtClean="0"/>
              <a:t>Электронная почта приемной:</a:t>
            </a:r>
            <a:r>
              <a:rPr lang="en-US" b="1" dirty="0" smtClean="0"/>
              <a:t> finbeya@mail.ru</a:t>
            </a:r>
            <a:endParaRPr lang="ru-RU" dirty="0" smtClean="0"/>
          </a:p>
          <a:p>
            <a:r>
              <a:rPr lang="ru-RU" b="1" dirty="0" smtClean="0"/>
              <a:t>Телефон приемной:</a:t>
            </a:r>
            <a:r>
              <a:rPr lang="en-US" b="1" dirty="0" smtClean="0"/>
              <a:t> 8(390 44)3-12-54 </a:t>
            </a:r>
            <a:endParaRPr lang="ru-RU" dirty="0" smtClean="0"/>
          </a:p>
          <a:p>
            <a:r>
              <a:rPr lang="ru-RU" b="1" dirty="0" smtClean="0"/>
              <a:t>Факс:</a:t>
            </a:r>
            <a:r>
              <a:rPr lang="en-US" b="1" dirty="0" smtClean="0"/>
              <a:t> 8(390 44)3-12-54 </a:t>
            </a:r>
            <a:endParaRPr lang="ru-RU" dirty="0" smtClean="0"/>
          </a:p>
          <a:p>
            <a:r>
              <a:rPr lang="ru-RU" b="1" dirty="0" smtClean="0"/>
              <a:t>Режим работы:</a:t>
            </a:r>
            <a:endParaRPr lang="ru-RU" dirty="0" smtClean="0"/>
          </a:p>
          <a:p>
            <a:r>
              <a:rPr lang="ru-RU" dirty="0" smtClean="0"/>
              <a:t>Понедельник – четверг с 8:00 до 17:00, пятница с 8:00 до 12:00</a:t>
            </a:r>
          </a:p>
          <a:p>
            <a:r>
              <a:rPr lang="ru-RU" dirty="0" smtClean="0"/>
              <a:t>Перерыв с 12:00 до 13:00</a:t>
            </a:r>
          </a:p>
          <a:p>
            <a:r>
              <a:rPr lang="ru-RU" dirty="0" smtClean="0"/>
              <a:t>Выходные дни: суббота, воскресенье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ладелец\Desktop\ger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214290"/>
            <a:ext cx="1316214" cy="164307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00100" y="2071678"/>
            <a:ext cx="7286676" cy="830997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Спасибо за внимание!!!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785786" y="642918"/>
          <a:ext cx="7643866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643174" y="0"/>
            <a:ext cx="403520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Доходы бюджета</a:t>
            </a:r>
            <a:endParaRPr lang="ru-RU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2786058"/>
            <a:ext cx="92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Тыс.руб.</a:t>
            </a:r>
            <a:endParaRPr lang="ru-RU" sz="14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2928926" y="1071546"/>
            <a:ext cx="1000132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Диаграмма 11"/>
          <p:cNvGraphicFramePr/>
          <p:nvPr/>
        </p:nvGraphicFramePr>
        <p:xfrm>
          <a:off x="928662" y="3786190"/>
          <a:ext cx="6643734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571604" y="3429000"/>
            <a:ext cx="547682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Всего доходов 620 784,39 тыс. рублей</a:t>
            </a:r>
            <a:endParaRPr lang="ru-RU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0800000">
            <a:off x="1214414" y="4500570"/>
            <a:ext cx="571504" cy="2857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42910" y="4500570"/>
            <a:ext cx="5715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7158" y="4214818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132 312,84 тыс. рублей</a:t>
            </a:r>
            <a:endParaRPr lang="ru-RU" sz="12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10800000" flipV="1">
            <a:off x="4786314" y="4714884"/>
            <a:ext cx="571504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57818" y="4429132"/>
            <a:ext cx="2143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488 471,55 тыс. рублей</a:t>
            </a:r>
            <a:endParaRPr lang="ru-RU" sz="1200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5357818" y="4714884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00034" y="214290"/>
            <a:ext cx="8143932" cy="120032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Структура собственных доходов местного бюджета муниципального образования Бейский район в 201</a:t>
            </a:r>
            <a:r>
              <a:rPr lang="en-US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</a:t>
            </a:r>
            <a:r>
              <a:rPr lang="ru-RU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году</a:t>
            </a:r>
          </a:p>
          <a:p>
            <a:pPr algn="ctr"/>
            <a:endParaRPr lang="ru-RU" sz="2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1071546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785786" y="1357298"/>
          <a:ext cx="785818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00034" y="214290"/>
            <a:ext cx="8143932" cy="120032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Безвозмездные поступления местного бюджета муниципального образования Бейский район в 201</a:t>
            </a:r>
            <a:r>
              <a:rPr lang="en-US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</a:t>
            </a:r>
            <a:r>
              <a:rPr lang="ru-RU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году</a:t>
            </a:r>
          </a:p>
          <a:p>
            <a:pPr algn="ctr"/>
            <a:endParaRPr lang="ru-RU" sz="2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1071546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85720" y="1142984"/>
          <a:ext cx="8358246" cy="3879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1291"/>
                <a:gridCol w="1273335"/>
                <a:gridCol w="1077438"/>
                <a:gridCol w="816182"/>
              </a:tblGrid>
              <a:tr h="75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Утверждено,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Исполнено,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9525" marR="9525" marT="9525" marB="0" anchor="ctr"/>
                </a:tc>
              </a:tr>
              <a:tr h="5492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586 779,77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488 708,78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83,29</a:t>
                      </a:r>
                    </a:p>
                  </a:txBody>
                  <a:tcPr marL="9525" marR="9525" marT="9525" marB="0" anchor="b"/>
                </a:tc>
              </a:tr>
              <a:tr h="9170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ДОХОДЫ БЮДЖЕТОВ БЮДЖЕТНОЙ СИСТЕМЫ РОССИЙСКОЙ ФЕДЕРАЦИИ ОТ ВОЗВРАТА БЮДЖЕТАМИ БЮДЖЕТНОЙ СИСТЕМЫ РОССИЙСКОЙ ФЕДЕРАЦИИ И ОРГАНИЗАЦИЯМИ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26,40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х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492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ПРОЧИЕ БЕЗВОЗМЕЗДНЫЕ ПОСТУПЛЕНИЯ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835,90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835,86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b"/>
                </a:tc>
              </a:tr>
              <a:tr h="5558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ВОЗВРАТ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-1 099,49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х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49294"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42852"/>
            <a:ext cx="771530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Исполнение расходов местного бюджета МО Бейский район в 201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5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году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14348" y="1000108"/>
          <a:ext cx="7572428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14348" y="142852"/>
            <a:ext cx="771530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Общегосударственные расходы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571480"/>
            <a:ext cx="7715304" cy="33855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Всего: </a:t>
            </a: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</a:rPr>
              <a:t>40 158.07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тыс. рублей, или на 84,2% от плана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" name="Рисунок 8" descr="foto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000108"/>
            <a:ext cx="3071834" cy="2589978"/>
          </a:xfrm>
          <a:prstGeom prst="rect">
            <a:avLst/>
          </a:prstGeom>
        </p:spPr>
      </p:pic>
      <p:pic>
        <p:nvPicPr>
          <p:cNvPr id="10" name="Picture 2" descr="http://www.uobeya.ru/images/morfeoshow/9983________-7515/big/DSCN195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786190"/>
            <a:ext cx="3143272" cy="2357454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3571868" y="928670"/>
            <a:ext cx="5143536" cy="57150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Функционирование главы муниципального образования – исполнение </a:t>
            </a:r>
            <a:r>
              <a:rPr lang="en-US" sz="1600" b="1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63</a:t>
            </a:r>
            <a:r>
              <a:rPr lang="ru-RU" sz="1600" b="1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1600" b="1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23</a:t>
            </a:r>
            <a:r>
              <a:rPr lang="ru-RU" sz="1600" b="1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%</a:t>
            </a:r>
            <a:endParaRPr lang="ru-RU" sz="1600" b="1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1868" y="1571612"/>
            <a:ext cx="5143536" cy="714380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Функционирование председателя представительного органа муниципального образования – исполнение </a:t>
            </a:r>
            <a:r>
              <a:rPr lang="en-US" sz="1600" b="1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72</a:t>
            </a:r>
            <a:r>
              <a:rPr lang="ru-RU" sz="1600" b="1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1600" b="1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7</a:t>
            </a:r>
            <a:r>
              <a:rPr lang="ru-RU" sz="1600" b="1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6% </a:t>
            </a:r>
            <a:endParaRPr lang="ru-RU" sz="1600" b="1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43306" y="5643578"/>
            <a:ext cx="5143536" cy="92869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Справочно</a:t>
            </a:r>
            <a:r>
              <a:rPr lang="ru-RU" sz="1200" b="1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: субвенции из республиканского бюджета на осуществление деятельности комиссии по делам несовершеннолетних и защите их прав,  </a:t>
            </a:r>
            <a:r>
              <a:rPr lang="ru-RU" sz="1200" b="1" dirty="0" err="1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госполномочий</a:t>
            </a:r>
            <a:r>
              <a:rPr lang="ru-RU" sz="1200" b="1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в области охраны труда и на деятельности административной комиссии – исполнение  91,5%</a:t>
            </a:r>
            <a:endParaRPr lang="ru-RU" sz="1200" b="1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71868" y="3143248"/>
            <a:ext cx="5143536" cy="64294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Функционирование финансового органа и контрольно-счетной комиссии – исполнение 74,27% </a:t>
            </a:r>
            <a:endParaRPr lang="ru-RU" sz="1600" b="1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868" y="2357430"/>
            <a:ext cx="5143536" cy="714380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Функционирование аппарата местной администрации – исполнение 77,01% </a:t>
            </a:r>
            <a:endParaRPr lang="ru-RU" sz="1600" b="1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1868" y="3857628"/>
            <a:ext cx="5143536" cy="64294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Проведение выборов и резервные фонды– исполнение 34,43% </a:t>
            </a:r>
            <a:endParaRPr lang="ru-RU" sz="1600" b="1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868" y="4572008"/>
            <a:ext cx="5143536" cy="64294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Другие общегосударственные вопросы – исполнение 81,99%</a:t>
            </a:r>
            <a:endParaRPr lang="ru-RU" sz="1600" b="1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Владелец\Desktop\sm1672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3" y="571480"/>
            <a:ext cx="3000397" cy="20002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44" y="142852"/>
            <a:ext cx="828680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Национальная оборона 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571480"/>
            <a:ext cx="5214974" cy="200026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Расходы по первичному воинскому учету исполнено на сумму 1 337 тыс.рублей, или на 100%.</a:t>
            </a:r>
            <a:endParaRPr lang="ru-RU" sz="1200" b="1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3143248"/>
            <a:ext cx="3071834" cy="350046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МП «Обеспечение общественного порядка и противодействие преступности в муниципальном образовании Бейский район на 2014-2019 годы» подпрограмма «Создание общественных спасательных постов в муниципальном образовании Бейский район на 2014-2015 годы» запланировано в бюджете и исполнено 70 тыс. рублей или 100%</a:t>
            </a:r>
            <a:endParaRPr lang="ru-RU" sz="1200" b="1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72264" y="3143248"/>
            <a:ext cx="2357454" cy="164307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МП «Финансовая поддержка социально ориентированных некоммерческих организаций на 2014-2019гг.» 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План и исполнение 250 тыс.руб., или 100%</a:t>
            </a:r>
            <a:endParaRPr lang="ru-RU" sz="1200" b="1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44" y="2643182"/>
            <a:ext cx="8286808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Национальная безопасность и правоохранительная деятельность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5286388"/>
            <a:ext cx="3000396" cy="135732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Расходы на мероприятия по защите населения и территорий от чрезвычайных ситуаций, пожарной безопасности при плане 994,10 тыс.руб., исполнение составило 100%</a:t>
            </a:r>
            <a:endParaRPr lang="ru-RU" sz="1200" b="1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" name="Picture 2" descr="C:\Users\Владелец\Desktop\1421148064_studenty-policeyski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143248"/>
            <a:ext cx="3000376" cy="200025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6572264" y="4929198"/>
            <a:ext cx="2357454" cy="164307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Мероприятия по предупреждению и ликвидации последствий ЧС –План и исполнение 2 556,13 тыс.руб. или 100%</a:t>
            </a:r>
            <a:endParaRPr lang="ru-RU" sz="1200" b="1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14348" y="0"/>
            <a:ext cx="771530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Национальная экономика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" name="Рисунок 7" descr="скачанные файлы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214422"/>
            <a:ext cx="1571636" cy="117721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86116" y="2428868"/>
            <a:ext cx="11006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Транспорт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57158" y="2428868"/>
            <a:ext cx="1901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Сельское хозяйство</a:t>
            </a:r>
            <a:endParaRPr lang="ru-RU" sz="1600" dirty="0"/>
          </a:p>
        </p:txBody>
      </p:sp>
      <p:pic>
        <p:nvPicPr>
          <p:cNvPr id="11" name="Рисунок 10" descr="transpor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00364" y="1285860"/>
            <a:ext cx="1571604" cy="1178703"/>
          </a:xfrm>
          <a:prstGeom prst="rect">
            <a:avLst/>
          </a:prstGeom>
        </p:spPr>
      </p:pic>
      <p:pic>
        <p:nvPicPr>
          <p:cNvPr id="12" name="Рисунок 11" descr="скачанные файлы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7818" y="1285860"/>
            <a:ext cx="1738316" cy="115677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286380" y="2428868"/>
            <a:ext cx="2143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Дорожное хозяйство</a:t>
            </a:r>
            <a:endParaRPr lang="ru-RU" sz="1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28596" y="3071810"/>
            <a:ext cx="1643074" cy="135732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Развитие агропромышленного комплекса</a:t>
            </a:r>
            <a:endParaRPr lang="ru-RU" sz="1200" b="1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28596" y="4572008"/>
            <a:ext cx="1643074" cy="1357322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Развитие приоритетных направлений с/</a:t>
            </a:r>
            <a:r>
              <a:rPr lang="ru-RU" sz="1200" b="1" dirty="0" err="1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х</a:t>
            </a:r>
            <a:r>
              <a:rPr lang="ru-RU" sz="1200" b="1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МО Бейский район</a:t>
            </a:r>
            <a:endParaRPr lang="ru-RU" sz="1200" b="1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285984" y="3071810"/>
            <a:ext cx="2000264" cy="2928958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Безвозмездные поступления автономному учреждению осуществляющему перевозку пассажиров</a:t>
            </a:r>
            <a:endParaRPr lang="ru-RU" sz="1600" b="1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357686" y="3071810"/>
            <a:ext cx="1785950" cy="2928958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Средства дорожного фонда на строительство (реконструкцию), капитальный ремонт,  ремонт и содержание  автомобильных дорог предусмотрено и исполнено в объеме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1 058 ,0 </a:t>
            </a:r>
            <a:r>
              <a:rPr lang="ru-RU" sz="1200" b="1" dirty="0" err="1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тыс.руб</a:t>
            </a:r>
            <a:endParaRPr lang="ru-RU" sz="1200" b="1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" name="Стрелка вправо 23"/>
          <p:cNvSpPr/>
          <p:nvPr/>
        </p:nvSpPr>
        <p:spPr>
          <a:xfrm rot="9201065">
            <a:off x="1584684" y="884211"/>
            <a:ext cx="491236" cy="2211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9201065">
            <a:off x="3525976" y="832590"/>
            <a:ext cx="587126" cy="2529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2030908">
            <a:off x="5721956" y="880497"/>
            <a:ext cx="665798" cy="2275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1071538" y="271462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3357554" y="2786058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5500694" y="2786058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 rot="-4140000">
            <a:off x="6929737" y="2607384"/>
            <a:ext cx="163432" cy="5720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714348" y="357166"/>
            <a:ext cx="7715304" cy="33855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Всего: </a:t>
            </a: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</a:rPr>
              <a:t>25 397.85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 тыс. рублей, или на </a:t>
            </a:r>
            <a:r>
              <a:rPr lang="en-US" sz="1600" b="1" dirty="0" smtClean="0">
                <a:solidFill>
                  <a:schemeClr val="accent3">
                    <a:lumMod val="50000"/>
                  </a:schemeClr>
                </a:solidFill>
              </a:rPr>
              <a:t>36.3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% от плана</a:t>
            </a:r>
            <a:endParaRPr lang="ru-RU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286512" y="3071810"/>
            <a:ext cx="1785950" cy="3000396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20000">
                <a:srgbClr val="FEE7F2">
                  <a:alpha val="68000"/>
                </a:srgbClr>
              </a:gs>
              <a:gs pos="36000">
                <a:srgbClr val="FAC77D">
                  <a:alpha val="39000"/>
                </a:srgbClr>
              </a:gs>
              <a:gs pos="61000">
                <a:srgbClr val="FBA97D">
                  <a:alpha val="12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Субсидии из республиканского бюджета РХ на выполнение инженерных изысканий и разработку ПСД на строительство автомобильных дорог поселений, пострадавших в результате пожаров предусмотрено и исполнено 1 683 </a:t>
            </a:r>
            <a:r>
              <a:rPr lang="ru-RU" sz="1200" b="1" dirty="0" err="1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тыс</a:t>
            </a:r>
            <a:r>
              <a:rPr lang="ru-RU" sz="1200" b="1" dirty="0" smtClean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 руб.</a:t>
            </a:r>
            <a:endParaRPr lang="ru-RU" sz="1200" b="1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42852"/>
            <a:ext cx="7715304" cy="369332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ЖКХ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Рисунок 2" descr="скачанные файлы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928670"/>
            <a:ext cx="3286148" cy="22860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910" y="500042"/>
            <a:ext cx="7715304" cy="307777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Всего по разделу исполнение составило </a:t>
            </a:r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67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825.3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тыс. рублей</a:t>
            </a:r>
            <a:endParaRPr lang="ru-RU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71934" y="1000108"/>
            <a:ext cx="4500594" cy="1143008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Century Gothic" pitchFamily="34" charset="0"/>
              </a:rPr>
              <a:t>«Энергосбережение и повышение энергоэффективности в РХ</a:t>
            </a:r>
          </a:p>
          <a:p>
            <a:pPr algn="ctr"/>
            <a:r>
              <a:rPr lang="ru-RU" sz="1400" b="1" dirty="0" smtClean="0">
                <a:latin typeface="Century Gothic" pitchFamily="34" charset="0"/>
              </a:rPr>
              <a:t>На 2013-2015 годы и перспективу до 2020 года»</a:t>
            </a:r>
          </a:p>
          <a:p>
            <a:pPr algn="ctr"/>
            <a:r>
              <a:rPr lang="en-US" sz="1400" b="1" dirty="0" smtClean="0">
                <a:latin typeface="Century Gothic" pitchFamily="34" charset="0"/>
              </a:rPr>
              <a:t>11768.3</a:t>
            </a:r>
            <a:r>
              <a:rPr lang="ru-RU" sz="1400" b="1" dirty="0" smtClean="0">
                <a:latin typeface="Century Gothic" pitchFamily="34" charset="0"/>
              </a:rPr>
              <a:t> тыс. рублей или </a:t>
            </a:r>
            <a:r>
              <a:rPr lang="en-US" sz="1400" b="1" dirty="0" smtClean="0">
                <a:latin typeface="Century Gothic" pitchFamily="34" charset="0"/>
              </a:rPr>
              <a:t>99.9</a:t>
            </a:r>
            <a:r>
              <a:rPr lang="ru-RU" sz="1400" b="1" dirty="0" smtClean="0">
                <a:latin typeface="Century Gothic" pitchFamily="34" charset="0"/>
              </a:rPr>
              <a:t> %</a:t>
            </a:r>
            <a:endParaRPr lang="ru-RU" sz="1400" b="1" dirty="0">
              <a:latin typeface="Century Gothic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71934" y="2214554"/>
            <a:ext cx="4643502" cy="1071570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/>
              <a:t>Средства местного  бюджета на реализацию подпрограммы  «Свой дом муниципального образования Бейский район на 2014-2019гг.»  предусмотрены и исполнены в сумме 68,5 тыс.рублей</a:t>
            </a:r>
            <a:endParaRPr lang="ru-RU" sz="1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7158" y="3357562"/>
            <a:ext cx="3429024" cy="1785950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 smtClean="0"/>
              <a:t>Средства местного бюджета на реализацию подпрограммы  «Энергосбережение и повышение энергоэффективности в муниципальном образовании Бейский район на 2014-2019гг.» предусмотрены и исполнены в сумме 42,66 тыс.рублей</a:t>
            </a:r>
            <a:endParaRPr lang="ru-RU" sz="1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43372" y="3500438"/>
            <a:ext cx="4643502" cy="1500198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/>
              <a:t>Средства местного  бюджета на реализацию мероприятий подпрограммы «Чистая вода на 2014-2019гг.» муниципальной программы  «Развитие и совершенствования  муниципального образования  Бейский район на 2014-2019 годы» предусмотрены в сумме 200 тыс.рублей исполнение 100 %.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44" y="5357826"/>
            <a:ext cx="4214842" cy="1143008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/>
              <a:t>Субсидии из республиканского бюджета РХ на обеспечение мероприятий  по переселению граждан  из аварийного жилого фонда предусмотрено и исполнено 6 192 тыс.руб., или 100%.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00498" y="5214950"/>
            <a:ext cx="4357782" cy="1428760"/>
          </a:xfrm>
          <a:prstGeom prst="round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/>
              <a:t>Меры социальной поддержки граждан, жилые помещения которых утрачены или повреждены в результате пожаров  и строительство и восстановление коммунальной инфраструктуры, предусмотрено в сумме 50 016тыс.рублей или 92,1%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22577</TotalTime>
  <Words>1507</Words>
  <PresentationFormat>Экран (4:3)</PresentationFormat>
  <Paragraphs>175</Paragraphs>
  <Slides>18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Владелец</cp:lastModifiedBy>
  <cp:revision>2099</cp:revision>
  <dcterms:modified xsi:type="dcterms:W3CDTF">2016-07-21T01:14:59Z</dcterms:modified>
</cp:coreProperties>
</file>