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1"/>
  </p:notesMasterIdLst>
  <p:sldIdLst>
    <p:sldId id="337" r:id="rId2"/>
    <p:sldId id="341" r:id="rId3"/>
    <p:sldId id="342" r:id="rId4"/>
    <p:sldId id="343" r:id="rId5"/>
    <p:sldId id="344" r:id="rId6"/>
    <p:sldId id="345" r:id="rId7"/>
    <p:sldId id="347" r:id="rId8"/>
    <p:sldId id="348" r:id="rId9"/>
    <p:sldId id="349" r:id="rId10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E17F"/>
    <a:srgbClr val="66FFFF"/>
    <a:srgbClr val="FADAF2"/>
    <a:srgbClr val="99FF33"/>
    <a:srgbClr val="FF9900"/>
    <a:srgbClr val="FE7C58"/>
    <a:srgbClr val="D49E6C"/>
    <a:srgbClr val="A65A6C"/>
    <a:srgbClr val="50BCB9"/>
    <a:srgbClr val="F79BC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288" autoAdjust="0"/>
    <p:restoredTop sz="89976" autoAdjust="0"/>
  </p:normalViewPr>
  <p:slideViewPr>
    <p:cSldViewPr>
      <p:cViewPr varScale="1">
        <p:scale>
          <a:sx n="105" d="100"/>
          <a:sy n="105" d="100"/>
        </p:scale>
        <p:origin x="-84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9781724404936907"/>
          <c:y val="4.7376213913347488E-2"/>
          <c:w val="0.62980388164960466"/>
          <c:h val="0.8102217876788524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2016 год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512025.59999999998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2016 год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514717.6</c:v>
                </c:pt>
              </c:numCache>
            </c:numRef>
          </c:val>
        </c:ser>
        <c:axId val="85728640"/>
        <c:axId val="86852736"/>
      </c:barChart>
      <c:catAx>
        <c:axId val="85728640"/>
        <c:scaling>
          <c:orientation val="minMax"/>
        </c:scaling>
        <c:axPos val="b"/>
        <c:tickLblPos val="nextTo"/>
        <c:crossAx val="86852736"/>
        <c:crosses val="autoZero"/>
        <c:auto val="1"/>
        <c:lblAlgn val="ctr"/>
        <c:lblOffset val="100"/>
      </c:catAx>
      <c:valAx>
        <c:axId val="86852736"/>
        <c:scaling>
          <c:orientation val="minMax"/>
          <c:min val="500000"/>
        </c:scaling>
        <c:axPos val="l"/>
        <c:majorGridlines/>
        <c:numFmt formatCode="#,##0.00" sourceLinked="1"/>
        <c:tickLblPos val="nextTo"/>
        <c:crossAx val="85728640"/>
        <c:crosses val="autoZero"/>
        <c:crossBetween val="between"/>
        <c:minorUnit val="40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600" dirty="0" smtClean="0"/>
              <a:t>Запланированная структура</a:t>
            </a:r>
            <a:r>
              <a:rPr lang="ru-RU" sz="1600" baseline="0" dirty="0" smtClean="0"/>
              <a:t> расходов бюджета на 201</a:t>
            </a:r>
            <a:r>
              <a:rPr lang="en-US" sz="1600" baseline="0" dirty="0" smtClean="0"/>
              <a:t>6</a:t>
            </a:r>
            <a:r>
              <a:rPr lang="ru-RU" sz="1600" baseline="0" dirty="0" smtClean="0"/>
              <a:t> год</a:t>
            </a:r>
            <a:endParaRPr lang="ru-RU" sz="1600" dirty="0"/>
          </a:p>
        </c:rich>
      </c:tx>
      <c:layout>
        <c:manualLayout>
          <c:xMode val="edge"/>
          <c:yMode val="edge"/>
          <c:x val="1.5373191977597004E-3"/>
          <c:y val="1.2403013964947324E-2"/>
        </c:manualLayout>
      </c:layout>
    </c:title>
    <c:view3D>
      <c:rotX val="40"/>
      <c:rotY val="190"/>
      <c:perspective val="30"/>
    </c:view3D>
    <c:plotArea>
      <c:layout>
        <c:manualLayout>
          <c:layoutTarget val="inner"/>
          <c:xMode val="edge"/>
          <c:yMode val="edge"/>
          <c:x val="4.1009220116277986E-2"/>
          <c:y val="6.9097901804234668E-2"/>
          <c:w val="0.6623464817688316"/>
          <c:h val="0.896042071283800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6"/>
            <c:explosion val="10"/>
          </c:dPt>
          <c:dLbls>
            <c:dLbl>
              <c:idx val="0"/>
              <c:layout>
                <c:manualLayout>
                  <c:x val="0.30773882109856582"/>
                  <c:y val="9.0435380711564262E-2"/>
                </c:manualLayout>
              </c:layout>
              <c:showVal val="1"/>
              <c:showCatName val="1"/>
            </c:dLbl>
            <c:dLbl>
              <c:idx val="1"/>
              <c:layout>
                <c:manualLayout>
                  <c:x val="0.22003488982077321"/>
                  <c:y val="0.20349861545548728"/>
                </c:manualLayout>
              </c:layout>
              <c:showVal val="1"/>
              <c:showCatName val="1"/>
            </c:dLbl>
            <c:dLbl>
              <c:idx val="2"/>
              <c:layout>
                <c:manualLayout>
                  <c:x val="3.7680272105721478E-4"/>
                  <c:y val="0.16930192487318937"/>
                </c:manualLayout>
              </c:layout>
              <c:showVal val="1"/>
              <c:showCatName val="1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 </c:v>
                </c:pt>
                <c:pt idx="1">
                  <c:v>Национальная оборона </c:v>
                </c:pt>
                <c:pt idx="2">
                  <c:v>Национальная безопастность и правохранительная  деятельность</c:v>
                </c:pt>
                <c:pt idx="3">
                  <c:v>Национальная экономика </c:v>
                </c:pt>
                <c:pt idx="4">
                  <c:v>ЖКХ </c:v>
                </c:pt>
                <c:pt idx="5">
                  <c:v>Охрана окружающей среды </c:v>
                </c:pt>
                <c:pt idx="6">
                  <c:v>Образование </c:v>
                </c:pt>
                <c:pt idx="7">
                  <c:v>Культура, кинематоргафия </c:v>
                </c:pt>
                <c:pt idx="8">
                  <c:v>Соципальная политика</c:v>
                </c:pt>
                <c:pt idx="9">
                  <c:v>СМИ 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39043.199999999997</c:v>
                </c:pt>
                <c:pt idx="1">
                  <c:v>1310</c:v>
                </c:pt>
                <c:pt idx="2">
                  <c:v>1050</c:v>
                </c:pt>
                <c:pt idx="3">
                  <c:v>10765.2</c:v>
                </c:pt>
                <c:pt idx="4">
                  <c:v>48</c:v>
                </c:pt>
                <c:pt idx="5">
                  <c:v>1000</c:v>
                </c:pt>
                <c:pt idx="6">
                  <c:v>358461.2</c:v>
                </c:pt>
                <c:pt idx="7">
                  <c:v>24640.799999999999</c:v>
                </c:pt>
                <c:pt idx="8">
                  <c:v>45145</c:v>
                </c:pt>
                <c:pt idx="9">
                  <c:v>2741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25155839895016"/>
          <c:y val="6.9175688976377938E-3"/>
          <c:w val="0.33498441601050011"/>
          <c:h val="0.97240603828416061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77739" cy="511731"/>
          </a:xfrm>
          <a:prstGeom prst="rect">
            <a:avLst/>
          </a:prstGeom>
        </p:spPr>
        <p:txBody>
          <a:bodyPr vert="horz" lIns="94565" tIns="47285" rIns="94565" bIns="4728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4" y="1"/>
            <a:ext cx="3077739" cy="511731"/>
          </a:xfrm>
          <a:prstGeom prst="rect">
            <a:avLst/>
          </a:prstGeom>
        </p:spPr>
        <p:txBody>
          <a:bodyPr vert="horz" lIns="94565" tIns="47285" rIns="94565" bIns="47285" rtlCol="0"/>
          <a:lstStyle>
            <a:lvl1pPr algn="r">
              <a:defRPr sz="1200"/>
            </a:lvl1pPr>
          </a:lstStyle>
          <a:p>
            <a:fld id="{CB4F2643-AE9E-4D58-BEF5-D25B2A2173D4}" type="datetimeFigureOut">
              <a:rPr lang="ru-RU" smtClean="0"/>
              <a:pPr/>
              <a:t>04.07.2016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65" tIns="47285" rIns="94565" bIns="4728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6"/>
            <a:ext cx="5681980" cy="4605576"/>
          </a:xfrm>
          <a:prstGeom prst="rect">
            <a:avLst/>
          </a:prstGeom>
        </p:spPr>
        <p:txBody>
          <a:bodyPr vert="horz" lIns="94565" tIns="47285" rIns="94565" bIns="472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721108"/>
            <a:ext cx="3077739" cy="511731"/>
          </a:xfrm>
          <a:prstGeom prst="rect">
            <a:avLst/>
          </a:prstGeom>
        </p:spPr>
        <p:txBody>
          <a:bodyPr vert="horz" lIns="94565" tIns="47285" rIns="94565" bIns="4728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4" y="9721108"/>
            <a:ext cx="3077739" cy="511731"/>
          </a:xfrm>
          <a:prstGeom prst="rect">
            <a:avLst/>
          </a:prstGeom>
        </p:spPr>
        <p:txBody>
          <a:bodyPr vert="horz" lIns="94565" tIns="47285" rIns="94565" bIns="47285" rtlCol="0" anchor="b"/>
          <a:lstStyle>
            <a:lvl1pPr algn="r">
              <a:defRPr sz="1200"/>
            </a:lvl1pPr>
          </a:lstStyle>
          <a:p>
            <a:fld id="{18EC95F5-E847-40CD-AD27-713128D4D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9221-65D1-4BE2-A89A-C72AE799859C}" type="datetime1">
              <a:rPr lang="ru-RU" smtClean="0"/>
              <a:pPr/>
              <a:t>04.07.2016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C5D5-5FF2-4757-B72C-C7553F5B9328}" type="datetime1">
              <a:rPr lang="ru-RU" smtClean="0"/>
              <a:pPr/>
              <a:t>04.07.2016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677CF-9D89-4662-B143-6FB1393037E4}" type="datetime1">
              <a:rPr lang="ru-RU" smtClean="0"/>
              <a:pPr/>
              <a:t>04.07.2016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F9BD-73DF-4FD5-BDD2-D3C1C47192C2}" type="datetime1">
              <a:rPr lang="ru-RU" smtClean="0"/>
              <a:pPr/>
              <a:t>04.07.2016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87C7-8A7A-4010-B93A-D5CAF3BCDAE4}" type="datetime1">
              <a:rPr lang="ru-RU" smtClean="0"/>
              <a:pPr/>
              <a:t>04.07.2016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7B0C-3D1C-413F-8C28-C7EE2191D5DB}" type="datetime1">
              <a:rPr lang="ru-RU" smtClean="0"/>
              <a:pPr/>
              <a:t>04.07.2016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8152E-9A31-47D9-8721-1EC5DF376470}" type="datetime1">
              <a:rPr lang="ru-RU" smtClean="0"/>
              <a:pPr/>
              <a:t>04.07.2016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11BA2-58DB-4E0E-9AD0-487AFB5B2817}" type="datetime1">
              <a:rPr lang="ru-RU" smtClean="0"/>
              <a:pPr/>
              <a:t>04.07.2016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0F71-6AEB-4F90-8238-E6F43B611203}" type="datetime1">
              <a:rPr lang="ru-RU" smtClean="0"/>
              <a:pPr/>
              <a:t>04.07.2016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FFEB-A6C0-49F2-B96F-213B926993BE}" type="datetime1">
              <a:rPr lang="ru-RU" smtClean="0"/>
              <a:pPr/>
              <a:t>04.07.2016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51DC-EFAF-4EF3-B01F-C21AD5A37BB6}" type="datetime1">
              <a:rPr lang="ru-RU" smtClean="0"/>
              <a:pPr/>
              <a:t>04.07.2016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88A2BD6-A293-4F65-BB3C-79B219F9A613}" type="datetime1">
              <a:rPr lang="ru-RU" smtClean="0"/>
              <a:pPr/>
              <a:t>04.07.2016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18371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 descr="C:\Users\Владелец\Desktop\ger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0" y="142852"/>
            <a:ext cx="1071570" cy="133767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786050" y="1500174"/>
            <a:ext cx="5628529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Бюджет для </a:t>
            </a:r>
          </a:p>
          <a:p>
            <a:pPr algn="ctr"/>
            <a:r>
              <a:rPr lang="ru-RU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граждан</a:t>
            </a:r>
            <a:endParaRPr lang="ru-RU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5852" y="642918"/>
            <a:ext cx="6127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Что такое бюджет?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2143116"/>
            <a:ext cx="692948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Бюджет – важнейший инструмент регулирования экономики. В нем отражены  цели развития общества и запланированы расходы для их достижения. Кроме того, бюджет – это обязательный для исполнения закон,  являющийся основой системы контроля за сбором и эффективным расходованием бюджетных средств.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214282" y="4786322"/>
            <a:ext cx="292895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000760" y="4786322"/>
            <a:ext cx="292895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00034" y="142852"/>
            <a:ext cx="813241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Основные параметры бюджета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AutoShape 11"/>
          <p:cNvSpPr>
            <a:spLocks noChangeArrowheads="1"/>
          </p:cNvSpPr>
          <p:nvPr/>
        </p:nvSpPr>
        <p:spPr bwMode="auto">
          <a:xfrm>
            <a:off x="5929322" y="1000108"/>
            <a:ext cx="576262" cy="649288"/>
          </a:xfrm>
          <a:prstGeom prst="downArrow">
            <a:avLst>
              <a:gd name="adj1" fmla="val 50000"/>
              <a:gd name="adj2" fmla="val 281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1714480" y="1000108"/>
            <a:ext cx="576263" cy="576263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179388" y="3187700"/>
            <a:ext cx="4105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ru-RU" altLang="ru-RU" sz="1800"/>
              <a:t>Поступающие в бюджет денежные </a:t>
            </a:r>
          </a:p>
          <a:p>
            <a:r>
              <a:rPr lang="ru-RU" altLang="ru-RU" sz="1800"/>
              <a:t>средства или </a:t>
            </a:r>
            <a:r>
              <a:rPr lang="ru-RU" altLang="ru-RU" sz="1800" b="1"/>
              <a:t>ДОХОДЫ БЮДЖЕТА</a:t>
            </a: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4427538" y="3187700"/>
            <a:ext cx="4537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ru-RU" altLang="ru-RU" sz="1800" dirty="0"/>
              <a:t>Выплачиваемые из бюджета денежные средства или </a:t>
            </a:r>
            <a:r>
              <a:rPr lang="ru-RU" altLang="ru-RU" sz="1800" b="1" dirty="0"/>
              <a:t>РАСХОДЫ БЮДЖЕТА</a:t>
            </a:r>
          </a:p>
        </p:txBody>
      </p:sp>
      <p:pic>
        <p:nvPicPr>
          <p:cNvPr id="9" name="Picture 19" descr="18b8088ba1a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1674813"/>
            <a:ext cx="1871662" cy="140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0" descr="18b8088ba1a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725" y="1747838"/>
            <a:ext cx="1871663" cy="140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214282" y="4786322"/>
            <a:ext cx="33575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ДОХОДЫ больше РАСХОДОВ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42844" y="5500702"/>
            <a:ext cx="2786082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200" dirty="0" smtClean="0"/>
              <a:t>ИЗЛИШКИ СРЕДСТВ НАПРАВЛЯЮТ В НАКОПЛЕНИЯ</a:t>
            </a:r>
            <a:endParaRPr lang="ru-RU" sz="1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000760" y="4786322"/>
            <a:ext cx="28796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ДОХОДЫ меньше РАСХОДОВ</a:t>
            </a:r>
            <a:endParaRPr lang="ru-RU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7072330" y="4071942"/>
            <a:ext cx="1620828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000" dirty="0" smtClean="0"/>
              <a:t>Дефицитный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714348" y="4000504"/>
            <a:ext cx="1768433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000" dirty="0" err="1" smtClean="0"/>
              <a:t>Профицитный</a:t>
            </a:r>
            <a:endParaRPr lang="ru-RU" sz="2000" dirty="0"/>
          </a:p>
        </p:txBody>
      </p:sp>
      <p:sp>
        <p:nvSpPr>
          <p:cNvPr id="17" name="Стрелка вниз 16"/>
          <p:cNvSpPr/>
          <p:nvPr/>
        </p:nvSpPr>
        <p:spPr>
          <a:xfrm>
            <a:off x="1428728" y="4500570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1428728" y="5214950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7643834" y="4500570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7643834" y="5214950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214942" y="5500702"/>
            <a:ext cx="3786214" cy="46166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/>
              <a:t>НЕДОСТАЮЩИЕ СРЕДСТВА БЕРУТ В ДОЛГ ИЛИ ИЗ НАКОПЛЕНИЙ </a:t>
            </a:r>
            <a:endParaRPr lang="ru-RU" sz="1200" dirty="0"/>
          </a:p>
        </p:txBody>
      </p:sp>
      <p:pic>
        <p:nvPicPr>
          <p:cNvPr id="25" name="Рисунок 24" descr="скачанные файлы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116" y="3857628"/>
            <a:ext cx="1890250" cy="1500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08" y="142852"/>
            <a:ext cx="441851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Доходы бюджета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928670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Доходы бюджета – денежные средства, поступающие в распоряжение органов местного самоуправления. 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2214554"/>
            <a:ext cx="2286016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Налоговые доходы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786050" y="2214554"/>
            <a:ext cx="2286016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Неналоговые доходы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286380" y="2214554"/>
            <a:ext cx="3000396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Безвозмездные поступления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3214686"/>
            <a:ext cx="2643206" cy="206210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-</a:t>
            </a:r>
            <a:r>
              <a:rPr lang="ru-RU" sz="1600" dirty="0" smtClean="0"/>
              <a:t>акцизы: 719,20 тыс.руб.</a:t>
            </a:r>
          </a:p>
          <a:p>
            <a:r>
              <a:rPr lang="ru-RU" sz="1600" dirty="0" smtClean="0"/>
              <a:t>-налоги на совокупный доход:3597,00 тыс.руб.</a:t>
            </a:r>
          </a:p>
          <a:p>
            <a:r>
              <a:rPr lang="ru-RU" sz="1600" dirty="0" smtClean="0"/>
              <a:t>-налог на доходы физических лиц:</a:t>
            </a:r>
            <a:r>
              <a:rPr lang="en-US" sz="1600" dirty="0" smtClean="0"/>
              <a:t>84 926.4</a:t>
            </a:r>
            <a:r>
              <a:rPr lang="ru-RU" sz="1600" dirty="0" smtClean="0"/>
              <a:t> тыс.руб.</a:t>
            </a:r>
          </a:p>
          <a:p>
            <a:r>
              <a:rPr lang="ru-RU" sz="1600" dirty="0" smtClean="0"/>
              <a:t>-земельный налог:879,00 тыс.руб.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71802" y="3214686"/>
            <a:ext cx="2500330" cy="206210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/>
              <a:t>-доходы от использования государственного имущества:21 501,00 тыс.руб.</a:t>
            </a:r>
          </a:p>
          <a:p>
            <a:r>
              <a:rPr lang="ru-RU" sz="1600" dirty="0" smtClean="0"/>
              <a:t>-штрафы за нарушения законодательства о налогах и сборах:558,00 тыс.руб.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57884" y="3214686"/>
            <a:ext cx="2571768" cy="15696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1600" dirty="0" smtClean="0"/>
          </a:p>
          <a:p>
            <a:r>
              <a:rPr lang="ru-RU" sz="1600" dirty="0" smtClean="0"/>
              <a:t>-безвозмездные поступления от других бюджетов бюджетной системы:</a:t>
            </a:r>
            <a:r>
              <a:rPr lang="en-US" sz="1600" dirty="0" smtClean="0"/>
              <a:t>395 915</a:t>
            </a:r>
            <a:r>
              <a:rPr lang="ru-RU" sz="1600" dirty="0" smtClean="0"/>
              <a:t> тыс.руб.</a:t>
            </a:r>
          </a:p>
          <a:p>
            <a:endParaRPr lang="ru-RU" sz="16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2000232" y="1785926"/>
            <a:ext cx="92869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715008" y="1857364"/>
            <a:ext cx="723904" cy="2952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3857620" y="192880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1035819" y="2964653"/>
            <a:ext cx="500066" cy="1588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6251587" y="2963859"/>
            <a:ext cx="500066" cy="1588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3536943" y="2963859"/>
            <a:ext cx="500066" cy="1588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"/>
          <p:cNvSpPr txBox="1">
            <a:spLocks/>
          </p:cNvSpPr>
          <p:nvPr/>
        </p:nvSpPr>
        <p:spPr>
          <a:xfrm>
            <a:off x="1000100" y="285728"/>
            <a:ext cx="7498080" cy="796908"/>
          </a:xfrm>
          <a:prstGeom prst="rect">
            <a:avLst/>
          </a:prstGeom>
        </p:spPr>
        <p:txBody>
          <a:bodyPr vert="horz" lIns="45720" tIns="0" rIns="45720" bIns="0" anchor="b">
            <a:normAutofit fontScale="67500" lnSpcReduction="2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Основные параметры местного бюджета на 2016 год</a:t>
            </a:r>
            <a:endParaRPr kumimoji="0" lang="ru-RU" sz="4800" b="1" i="0" u="none" strike="noStrike" kern="1200" cap="all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9" name="Содержимое 5"/>
          <p:cNvGraphicFramePr>
            <a:graphicFrameLocks/>
          </p:cNvGraphicFramePr>
          <p:nvPr/>
        </p:nvGraphicFramePr>
        <p:xfrm>
          <a:off x="1357290" y="1285860"/>
          <a:ext cx="6994552" cy="4338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3214678" y="5572140"/>
            <a:ext cx="35004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Доходы – </a:t>
            </a:r>
            <a:r>
              <a:rPr lang="en-US" sz="1600" dirty="0" smtClean="0"/>
              <a:t>512025,6 </a:t>
            </a:r>
            <a:r>
              <a:rPr lang="ru-RU" sz="1600" dirty="0" smtClean="0"/>
              <a:t>тыс.руб.</a:t>
            </a:r>
          </a:p>
          <a:p>
            <a:r>
              <a:rPr lang="ru-RU" sz="1600" dirty="0" smtClean="0"/>
              <a:t>Расходы- </a:t>
            </a:r>
            <a:r>
              <a:rPr lang="en-US" sz="1600" dirty="0" smtClean="0"/>
              <a:t>514717,6 </a:t>
            </a:r>
            <a:r>
              <a:rPr lang="ru-RU" sz="1600" dirty="0" smtClean="0"/>
              <a:t>тыс.руб. </a:t>
            </a:r>
            <a:endParaRPr lang="ru-RU" sz="16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929058" y="5643578"/>
            <a:ext cx="19288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42844" y="214290"/>
          <a:ext cx="8715436" cy="628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714348" y="857232"/>
          <a:ext cx="7500990" cy="5347494"/>
        </p:xfrm>
        <a:graphic>
          <a:graphicData uri="http://schemas.openxmlformats.org/drawingml/2006/table">
            <a:tbl>
              <a:tblPr firstRow="1" bandRow="1">
                <a:effectLst>
                  <a:outerShdw sx="1000" sy="1000" algn="ctr" rotWithShape="0">
                    <a:srgbClr val="000000"/>
                  </a:outerShdw>
                </a:effectLst>
                <a:tableStyleId>{5C22544A-7EE6-4342-B048-85BDC9FD1C3A}</a:tableStyleId>
              </a:tblPr>
              <a:tblGrid>
                <a:gridCol w="3750495"/>
                <a:gridCol w="3750495"/>
              </a:tblGrid>
              <a:tr h="4667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Наименование программы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Сумма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 тыс.руб.</a:t>
                      </a:r>
                      <a:endParaRPr lang="ru-RU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65114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Aharoni" pitchFamily="2" charset="-79"/>
                        </a:rPr>
                        <a:t>  </a:t>
                      </a:r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«Финансовая поддержка социально ориентированных некоммерческих организаций муниципального образования Бейский район на 2014-201</a:t>
                      </a:r>
                      <a:r>
                        <a:rPr kumimoji="0" lang="en-US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</a:p>
                    <a:p>
                      <a:pPr algn="l" fontAlgn="t"/>
                      <a:endParaRPr lang="ru-RU" sz="10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Aharoni" pitchFamily="2" charset="-79"/>
                        </a:rPr>
                        <a:t>660,00</a:t>
                      </a:r>
                      <a:endParaRPr lang="ru-RU" sz="10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«Социальная поддержка граждан Бейского района на 2014 – 201</a:t>
                      </a:r>
                      <a:r>
                        <a:rPr kumimoji="0" lang="en-US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  <a:endParaRPr kumimoji="0" lang="ru-RU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57 633,00</a:t>
                      </a:r>
                      <a:endParaRPr kumimoji="0" lang="ru-RU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301620"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«Образование Бейского района на 2014-201</a:t>
                      </a:r>
                      <a:r>
                        <a:rPr kumimoji="0" lang="en-US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  <a:endParaRPr kumimoji="0" lang="ru-RU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347 080,80</a:t>
                      </a:r>
                      <a:endParaRPr kumimoji="0" lang="ru-RU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555636"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«Обеспечение общественного порядка и противодействие преступности в муниципальном образовании Бейский район на 2014-201</a:t>
                      </a:r>
                      <a:r>
                        <a:rPr kumimoji="0" lang="en-US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  <a:endParaRPr kumimoji="0" lang="ru-RU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200,00</a:t>
                      </a:r>
                      <a:endParaRPr kumimoji="0" lang="ru-RU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«Экономическое развитие и повышение инвестиционной привлекательности муниципального образования Бейский район на 2014-201</a:t>
                      </a:r>
                      <a:r>
                        <a:rPr kumimoji="0" lang="en-US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  <a:endParaRPr kumimoji="0" lang="ru-RU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0</a:t>
                      </a:r>
                      <a:endParaRPr kumimoji="0" lang="ru-RU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«Культура Бейского района на 2014-201</a:t>
                      </a:r>
                      <a:r>
                        <a:rPr kumimoji="0" lang="en-US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  <a:endParaRPr kumimoji="0" lang="ru-RU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16 332,00</a:t>
                      </a:r>
                      <a:endParaRPr kumimoji="0" lang="ru-RU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«Развитие и совершенствование муниципального образования Бейский район на 2014 – 201</a:t>
                      </a:r>
                      <a:r>
                        <a:rPr kumimoji="0" lang="en-US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  <a:endParaRPr kumimoji="0" lang="ru-RU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i="0" u="none" strike="noStrike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Aharoni" pitchFamily="2" charset="-79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Aharoni" pitchFamily="2" charset="-79"/>
                        </a:rPr>
                        <a:t>1 000,00</a:t>
                      </a:r>
                    </a:p>
                    <a:p>
                      <a:pPr lvl="0" algn="l"/>
                      <a:endParaRPr kumimoji="0" lang="ru-RU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61462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«Развитие агропромышленного комплекса и социальной сферы на селе на 2014 – 201</a:t>
                      </a:r>
                      <a:r>
                        <a:rPr kumimoji="0" lang="en-US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</a:p>
                    <a:p>
                      <a:pPr algn="l" fontAlgn="t"/>
                      <a:endParaRPr lang="ru-RU" sz="10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Lucida Sans Unicode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Lucida Sans Unicode" pitchFamily="34" charset="0"/>
                        </a:rPr>
                        <a:t>708,00</a:t>
                      </a:r>
                      <a:endParaRPr lang="ru-RU" sz="10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Lucida Sans Unicode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61462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Lucida Sans Unicode" pitchFamily="34" charset="0"/>
                        </a:rPr>
                        <a:t>Непрограммные</a:t>
                      </a:r>
                      <a:r>
                        <a:rPr lang="ru-RU" sz="10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Lucida Sans Unicode" pitchFamily="34" charset="0"/>
                        </a:rPr>
                        <a:t> расходы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Lucida Sans Unicode" pitchFamily="34" charset="0"/>
                        </a:rPr>
                        <a:t> в сфере установленных функций органов местного самоуправления муниципального образования Бейский район</a:t>
                      </a:r>
                      <a:endParaRPr lang="ru-RU" sz="10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Lucida Sans Unicode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Lucida Sans Unicode" pitchFamily="34" charset="0"/>
                        </a:rPr>
                        <a:t>91 103,80</a:t>
                      </a:r>
                      <a:endParaRPr lang="ru-RU" sz="10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Lucida Sans Unicode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14348" y="214290"/>
            <a:ext cx="7929618" cy="571504"/>
          </a:xfrm>
          <a:prstGeom prst="rect">
            <a:avLst/>
          </a:prstGeom>
        </p:spPr>
        <p:txBody>
          <a:bodyPr vert="horz" lIns="45720" tIns="0" rIns="45720" bIns="0" anchor="b">
            <a:normAutofit fontScale="975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all" spc="0" normalizeH="0" baseline="0" noProof="0" smtClean="0">
                <a:ln w="6350">
                  <a:noFill/>
                </a:ln>
                <a:solidFill>
                  <a:srgbClr val="0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Перечень муниципальных программ, предусмотренных к финансированию из местного бюджета в  201</a:t>
            </a:r>
            <a:r>
              <a:rPr kumimoji="0" lang="en-US" sz="1800" b="1" i="0" u="none" strike="noStrike" kern="1200" cap="all" spc="0" normalizeH="0" baseline="0" noProof="0" smtClean="0">
                <a:ln w="6350">
                  <a:noFill/>
                </a:ln>
                <a:solidFill>
                  <a:srgbClr val="0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6</a:t>
            </a:r>
            <a:r>
              <a:rPr kumimoji="0" lang="ru-RU" sz="1800" b="1" i="0" u="none" strike="noStrike" kern="1200" cap="all" spc="0" normalizeH="0" baseline="0" noProof="0" smtClean="0">
                <a:ln w="6350">
                  <a:noFill/>
                </a:ln>
                <a:solidFill>
                  <a:srgbClr val="0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 году</a:t>
            </a:r>
            <a:endParaRPr kumimoji="0" lang="ru-RU" sz="1800" b="1" i="0" u="none" strike="noStrike" kern="1200" cap="all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2" y="214290"/>
          <a:ext cx="7429552" cy="6313329"/>
        </p:xfrm>
        <a:graphic>
          <a:graphicData uri="http://schemas.openxmlformats.org/drawingml/2006/table">
            <a:tbl>
              <a:tblPr/>
              <a:tblGrid>
                <a:gridCol w="5604827"/>
                <a:gridCol w="1824725"/>
              </a:tblGrid>
              <a:tr h="15746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Times New Roman"/>
                        </a:rPr>
                        <a:t>Источники внутреннего финансирования дефицита местного бюджета </a:t>
                      </a:r>
                    </a:p>
                  </a:txBody>
                  <a:tcPr marL="4896" marR="4896" marT="48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746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муниципального образования Бейский район в 2016 году</a:t>
                      </a:r>
                    </a:p>
                  </a:txBody>
                  <a:tcPr marL="4896" marR="4896" marT="48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7460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4896" marR="4896" marT="48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4896" marR="4896" marT="48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2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Вид источника</a:t>
                      </a:r>
                    </a:p>
                  </a:txBody>
                  <a:tcPr marL="4896" marR="4896" marT="4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/>
                        </a:rPr>
                        <a:t>Утверждено,           тыс.руб. </a:t>
                      </a:r>
                    </a:p>
                  </a:txBody>
                  <a:tcPr marL="4896" marR="4896" marT="4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4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latin typeface="Times New Roman"/>
                        </a:rPr>
                        <a:t>Источники внутреннего финансирования дефицита бюджета </a:t>
                      </a:r>
                    </a:p>
                  </a:txBody>
                  <a:tcPr marL="4896" marR="4896" marT="4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latin typeface="Times New Roman"/>
                        </a:rPr>
                        <a:t>2 692,00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4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latin typeface="Times New Roman"/>
                        </a:rPr>
                        <a:t>Кредиты кредитных организаций в валюте Российской Федерации</a:t>
                      </a:r>
                    </a:p>
                  </a:txBody>
                  <a:tcPr marL="4896" marR="4896" marT="4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/>
                        </a:rPr>
                        <a:t>2 692,00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0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Получение кредитов от кредитных организаций в валюте Российской Федерации</a:t>
                      </a:r>
                    </a:p>
                  </a:txBody>
                  <a:tcPr marL="4896" marR="4896" marT="4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2 692,00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0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Получение кредитов от кредитных организаций бюджетами муниципальных районов в валюте Российской Федерации</a:t>
                      </a:r>
                    </a:p>
                  </a:txBody>
                  <a:tcPr marL="4896" marR="4896" marT="4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2 692,00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02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Бюджетные кредиты от других бюджетов бюджетной  системы Российской Федерации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69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Бюджетные кредиты от других  бюджетов бюджетной системы Российской  Федерации в валюте Российской Федерации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5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Получение бюджетных кредитов от других  бюджетов бюджетной системы Российской  Федерации в валюте Российской Федерации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20 000,00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5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Получение кредитов от других бюджетов  бюджетной системы Российской Федерации  бюджетами муниципальных районов в валюте  Российской Федерации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20 000,00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5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Погашение бюджетных кредитов от других  бюджетов бюджетной системы Российской  Федерации в валюте Российской Федерации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20 000,00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5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Погашение бюджетами муниципальных районов кредитов от других бюджетов  бюджетной системы Российской Федерации  в валюте  Российской Федерации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20 000,00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03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Изменение остатков средств на счетах по учету  средств бюджета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6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Увеличение остатков средств бюджетов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534 717,60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6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Увеличение прочих остатков средств  бюджетов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534 717,60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6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Увеличение прочих остатков денежных средств  бюджетов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534 717,60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02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Увеличение прочих остатков денежных средств  бюджетов муниципальных районов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534 717,60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6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Уменьшение остатков средств бюджетов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534 717,60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6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Уменьшение прочих остатков средств  бюджетов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534 717,60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6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Уменьшение прочих остатков денежных средств  бюджетов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534 717,60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02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Уменьшение прочих остатков денежных средств  бюджетов муниципальных районов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/>
                        </a:rPr>
                        <a:t>534 717,60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728" y="2428868"/>
            <a:ext cx="65008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Спасибо за внимание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22447</TotalTime>
  <Words>613</Words>
  <PresentationFormat>Экран (4:3)</PresentationFormat>
  <Paragraphs>109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Владелец</cp:lastModifiedBy>
  <cp:revision>2093</cp:revision>
  <dcterms:modified xsi:type="dcterms:W3CDTF">2016-07-04T06:35:54Z</dcterms:modified>
</cp:coreProperties>
</file>