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05" d="100"/>
          <a:sy n="105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781724404936904"/>
          <c:y val="4.7376213913347474E-2"/>
          <c:w val="0.62980388164960455"/>
          <c:h val="0.810221787678852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626587.31999999937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635712.31999999937</c:v>
                </c:pt>
              </c:numCache>
            </c:numRef>
          </c:val>
        </c:ser>
        <c:axId val="84772352"/>
        <c:axId val="84773888"/>
      </c:barChart>
      <c:catAx>
        <c:axId val="84772352"/>
        <c:scaling>
          <c:orientation val="minMax"/>
        </c:scaling>
        <c:axPos val="b"/>
        <c:tickLblPos val="nextTo"/>
        <c:crossAx val="84773888"/>
        <c:crosses val="autoZero"/>
        <c:auto val="1"/>
        <c:lblAlgn val="ctr"/>
        <c:lblOffset val="100"/>
      </c:catAx>
      <c:valAx>
        <c:axId val="84773888"/>
        <c:scaling>
          <c:orientation val="minMax"/>
          <c:min val="500000"/>
        </c:scaling>
        <c:axPos val="l"/>
        <c:majorGridlines/>
        <c:numFmt formatCode="#,##0.00" sourceLinked="1"/>
        <c:tickLblPos val="nextTo"/>
        <c:crossAx val="84772352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Запланированная структура</a:t>
            </a:r>
            <a:r>
              <a:rPr lang="ru-RU" sz="1600" baseline="0" dirty="0" smtClean="0"/>
              <a:t> расходов бюджета на 201</a:t>
            </a:r>
            <a:r>
              <a:rPr lang="en-US" sz="1600" baseline="0" dirty="0" smtClean="0"/>
              <a:t>6</a:t>
            </a:r>
            <a:r>
              <a:rPr lang="ru-RU" sz="1600" baseline="0" dirty="0" smtClean="0"/>
              <a:t> год</a:t>
            </a:r>
            <a:endParaRPr lang="ru-RU" sz="1600" dirty="0"/>
          </a:p>
        </c:rich>
      </c:tx>
      <c:layout>
        <c:manualLayout>
          <c:xMode val="edge"/>
          <c:yMode val="edge"/>
          <c:x val="1.5373191977597004E-3"/>
          <c:y val="1.2403013964947324E-2"/>
        </c:manualLayout>
      </c:layout>
    </c:title>
    <c:view3D>
      <c:rotX val="40"/>
      <c:rotY val="190"/>
      <c:perspective val="30"/>
    </c:view3D>
    <c:plotArea>
      <c:layout>
        <c:manualLayout>
          <c:layoutTarget val="inner"/>
          <c:xMode val="edge"/>
          <c:yMode val="edge"/>
          <c:x val="4.1009220116277986E-2"/>
          <c:y val="6.909790180423464E-2"/>
          <c:w val="0.6623464817688316"/>
          <c:h val="0.89604207128380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6"/>
            <c:explosion val="10"/>
          </c:dPt>
          <c:dLbls>
            <c:dLbl>
              <c:idx val="0"/>
              <c:layout>
                <c:manualLayout>
                  <c:x val="0.30773882109856582"/>
                  <c:y val="9.0435380711564262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2003488982077321"/>
                  <c:y val="0.20349861545548725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3.7680272105721462E-4"/>
                  <c:y val="0.16930192487318937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безопастность и правохранительная  деятельность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кинематоргафия </c:v>
                </c:pt>
                <c:pt idx="8">
                  <c:v>Соципальная политика</c:v>
                </c:pt>
                <c:pt idx="9">
                  <c:v>СМИ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50754.36</c:v>
                </c:pt>
                <c:pt idx="1">
                  <c:v>1310</c:v>
                </c:pt>
                <c:pt idx="2">
                  <c:v>4289.08</c:v>
                </c:pt>
                <c:pt idx="3">
                  <c:v>55805.85</c:v>
                </c:pt>
                <c:pt idx="4">
                  <c:v>13672.69</c:v>
                </c:pt>
                <c:pt idx="5">
                  <c:v>1000</c:v>
                </c:pt>
                <c:pt idx="6">
                  <c:v>392600.72</c:v>
                </c:pt>
                <c:pt idx="7">
                  <c:v>29258.92</c:v>
                </c:pt>
                <c:pt idx="8">
                  <c:v>47405.3</c:v>
                </c:pt>
                <c:pt idx="9">
                  <c:v>3639.7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5155839895016"/>
          <c:y val="6.9175688976377938E-3"/>
          <c:w val="0.3349844160105"/>
          <c:h val="0.9724060382841606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ru-RU" sz="1600" dirty="0" smtClean="0"/>
              <a:t>акцизы: 719,20 тыс.руб.</a:t>
            </a:r>
          </a:p>
          <a:p>
            <a:r>
              <a:rPr lang="ru-RU" sz="1600" dirty="0" smtClean="0"/>
              <a:t>-налоги на совокупный доход</a:t>
            </a:r>
            <a:r>
              <a:rPr lang="ru-RU" sz="1600" dirty="0" smtClean="0"/>
              <a:t>:</a:t>
            </a:r>
            <a:r>
              <a:rPr lang="en-US" sz="1600" dirty="0" smtClean="0"/>
              <a:t> </a:t>
            </a:r>
            <a:r>
              <a:rPr lang="ru-RU" sz="1600" dirty="0" smtClean="0"/>
              <a:t>3</a:t>
            </a:r>
            <a:r>
              <a:rPr lang="en-US" sz="1600" dirty="0" smtClean="0"/>
              <a:t>607</a:t>
            </a:r>
            <a:r>
              <a:rPr lang="ru-RU" sz="1600" dirty="0" smtClean="0"/>
              <a:t>,00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-налог на доходы физических </a:t>
            </a:r>
            <a:r>
              <a:rPr lang="ru-RU" sz="1600" dirty="0" smtClean="0"/>
              <a:t>лиц:</a:t>
            </a:r>
            <a:r>
              <a:rPr lang="en-US" sz="1600" dirty="0" smtClean="0"/>
              <a:t>130 509</a:t>
            </a:r>
            <a:r>
              <a:rPr lang="ru-RU" sz="1600" dirty="0" smtClean="0"/>
              <a:t>,</a:t>
            </a:r>
            <a:r>
              <a:rPr lang="en-US" sz="1600" dirty="0" smtClean="0"/>
              <a:t>8</a:t>
            </a:r>
            <a:r>
              <a:rPr lang="ru-RU" sz="1600" dirty="0" smtClean="0"/>
              <a:t>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-земельный </a:t>
            </a:r>
            <a:r>
              <a:rPr lang="ru-RU" sz="1600" dirty="0" smtClean="0"/>
              <a:t>налог:879,</a:t>
            </a:r>
            <a:r>
              <a:rPr lang="en-US" sz="1600" dirty="0" smtClean="0"/>
              <a:t>5</a:t>
            </a:r>
            <a:r>
              <a:rPr lang="ru-RU" sz="1600" dirty="0" smtClean="0"/>
              <a:t> </a:t>
            </a:r>
            <a:r>
              <a:rPr lang="ru-RU" sz="1600" dirty="0" smtClean="0"/>
              <a:t>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214686"/>
            <a:ext cx="250033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-доходы от использования государственного </a:t>
            </a:r>
            <a:r>
              <a:rPr lang="ru-RU" sz="1600" dirty="0" smtClean="0"/>
              <a:t>имущества:2</a:t>
            </a:r>
            <a:r>
              <a:rPr lang="en-US" sz="1600" dirty="0" smtClean="0"/>
              <a:t>4</a:t>
            </a:r>
            <a:r>
              <a:rPr lang="ru-RU" sz="1600" dirty="0" smtClean="0"/>
              <a:t> </a:t>
            </a:r>
            <a:r>
              <a:rPr lang="en-US" sz="1600" dirty="0" smtClean="0"/>
              <a:t>785</a:t>
            </a:r>
            <a:r>
              <a:rPr lang="ru-RU" sz="1600" dirty="0" smtClean="0"/>
              <a:t>,</a:t>
            </a:r>
            <a:r>
              <a:rPr lang="en-US" sz="1600" dirty="0" smtClean="0"/>
              <a:t>8</a:t>
            </a:r>
            <a:r>
              <a:rPr lang="ru-RU" sz="1600" dirty="0" smtClean="0"/>
              <a:t>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-штрафы за нарушения законодательства о налогах и сборах:558,00 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571768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</a:t>
            </a:r>
            <a:r>
              <a:rPr lang="ru-RU" sz="1600" dirty="0" smtClean="0"/>
              <a:t>системы:4</a:t>
            </a:r>
            <a:r>
              <a:rPr lang="en-US" sz="1600" dirty="0" smtClean="0"/>
              <a:t>61</a:t>
            </a:r>
            <a:r>
              <a:rPr lang="ru-RU" sz="1600" dirty="0" smtClean="0"/>
              <a:t> </a:t>
            </a:r>
            <a:r>
              <a:rPr lang="en-US" sz="1600" dirty="0" smtClean="0"/>
              <a:t>346</a:t>
            </a:r>
            <a:r>
              <a:rPr lang="ru-RU" sz="1600" dirty="0" smtClean="0"/>
              <a:t>,</a:t>
            </a:r>
            <a:r>
              <a:rPr lang="en-US" sz="1600" dirty="0" smtClean="0"/>
              <a:t>62</a:t>
            </a:r>
            <a:r>
              <a:rPr lang="ru-RU" sz="1600" dirty="0" smtClean="0"/>
              <a:t> </a:t>
            </a:r>
            <a:r>
              <a:rPr lang="ru-RU" sz="1600" dirty="0" smtClean="0"/>
              <a:t>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2016 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626</a:t>
            </a:r>
            <a:r>
              <a:rPr lang="ru-RU" sz="1600" dirty="0" smtClean="0"/>
              <a:t> </a:t>
            </a:r>
            <a:r>
              <a:rPr lang="en-US" sz="1600" dirty="0" smtClean="0"/>
              <a:t>587</a:t>
            </a:r>
            <a:r>
              <a:rPr lang="ru-RU" sz="1600" dirty="0" smtClean="0"/>
              <a:t>,</a:t>
            </a:r>
            <a:r>
              <a:rPr lang="en-US" sz="1600" dirty="0" smtClean="0"/>
              <a:t>32</a:t>
            </a:r>
            <a:r>
              <a:rPr lang="ru-RU" sz="1600" dirty="0" smtClean="0"/>
              <a:t> тыс.руб.</a:t>
            </a:r>
          </a:p>
          <a:p>
            <a:r>
              <a:rPr lang="ru-RU" sz="1600" dirty="0" smtClean="0"/>
              <a:t>Расходы- </a:t>
            </a:r>
            <a:r>
              <a:rPr lang="en-US" sz="1600" dirty="0" smtClean="0"/>
              <a:t>635 712,32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14348" y="857232"/>
          <a:ext cx="7500990" cy="5347494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46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430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64056.44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«Образование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373335.10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84668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15 629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9 436.9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1359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.19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  <a:p>
                      <a:pPr lvl="0" algn="l"/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9651.9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156439.82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6</a:t>
            </a: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14290"/>
          <a:ext cx="7429552" cy="6286539"/>
        </p:xfrm>
        <a:graphic>
          <a:graphicData uri="http://schemas.openxmlformats.org/drawingml/2006/table">
            <a:tbl>
              <a:tblPr/>
              <a:tblGrid>
                <a:gridCol w="5604827"/>
                <a:gridCol w="1824725"/>
              </a:tblGrid>
              <a:tr h="157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муниципального образования Бейский район в 2016 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Утверждено,           тыс.руб.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9 125,00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6 433,00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659 279,32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659 279,32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659 279,32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659 279,32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665 712,32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665 712,32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665 712,32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665 712,32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22447</TotalTime>
  <Words>631</Words>
  <PresentationFormat>Экран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2093</cp:revision>
  <dcterms:modified xsi:type="dcterms:W3CDTF">2016-07-04T06:23:53Z</dcterms:modified>
</cp:coreProperties>
</file>