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337" r:id="rId2"/>
    <p:sldId id="341" r:id="rId3"/>
    <p:sldId id="342" r:id="rId4"/>
    <p:sldId id="343" r:id="rId5"/>
    <p:sldId id="344" r:id="rId6"/>
    <p:sldId id="345" r:id="rId7"/>
    <p:sldId id="347" r:id="rId8"/>
    <p:sldId id="348" r:id="rId9"/>
    <p:sldId id="349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105" d="100"/>
          <a:sy n="105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781724404936932"/>
          <c:y val="4.7376213913347558E-2"/>
          <c:w val="0.62980388164960499"/>
          <c:h val="0.8102217876788528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626587.31999999937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635712.31999999937</c:v>
                </c:pt>
              </c:numCache>
            </c:numRef>
          </c:val>
        </c:ser>
        <c:axId val="83853696"/>
        <c:axId val="83855232"/>
      </c:barChart>
      <c:catAx>
        <c:axId val="83853696"/>
        <c:scaling>
          <c:orientation val="minMax"/>
        </c:scaling>
        <c:axPos val="b"/>
        <c:tickLblPos val="nextTo"/>
        <c:crossAx val="83855232"/>
        <c:crosses val="autoZero"/>
        <c:auto val="1"/>
        <c:lblAlgn val="ctr"/>
        <c:lblOffset val="100"/>
      </c:catAx>
      <c:valAx>
        <c:axId val="83855232"/>
        <c:scaling>
          <c:orientation val="minMax"/>
          <c:min val="500000"/>
        </c:scaling>
        <c:axPos val="l"/>
        <c:majorGridlines/>
        <c:numFmt formatCode="#,##0.00" sourceLinked="1"/>
        <c:tickLblPos val="nextTo"/>
        <c:crossAx val="83853696"/>
        <c:crosses val="autoZero"/>
        <c:crossBetween val="between"/>
        <c:minorUnit val="4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Запланированная структура</a:t>
            </a:r>
            <a:r>
              <a:rPr lang="ru-RU" sz="1600" baseline="0" dirty="0" smtClean="0"/>
              <a:t> расходов бюджета на 201</a:t>
            </a:r>
            <a:r>
              <a:rPr lang="en-US" sz="1600" baseline="0" dirty="0" smtClean="0"/>
              <a:t>6</a:t>
            </a:r>
            <a:r>
              <a:rPr lang="ru-RU" sz="1600" baseline="0" dirty="0" smtClean="0"/>
              <a:t> год</a:t>
            </a:r>
            <a:endParaRPr lang="ru-RU" sz="1600" dirty="0"/>
          </a:p>
        </c:rich>
      </c:tx>
      <c:layout>
        <c:manualLayout>
          <c:xMode val="edge"/>
          <c:yMode val="edge"/>
          <c:x val="1.5373191977597004E-3"/>
          <c:y val="1.2403013964947324E-2"/>
        </c:manualLayout>
      </c:layout>
    </c:title>
    <c:view3D>
      <c:rotX val="40"/>
      <c:rotY val="190"/>
      <c:perspective val="30"/>
    </c:view3D>
    <c:plotArea>
      <c:layout>
        <c:manualLayout>
          <c:layoutTarget val="inner"/>
          <c:xMode val="edge"/>
          <c:yMode val="edge"/>
          <c:x val="4.1009220116277986E-2"/>
          <c:y val="6.9097901804234738E-2"/>
          <c:w val="0.6623464817688316"/>
          <c:h val="0.89604207128380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6"/>
            <c:explosion val="10"/>
          </c:dPt>
          <c:dLbls>
            <c:dLbl>
              <c:idx val="0"/>
              <c:layout>
                <c:manualLayout>
                  <c:x val="0.30773882109856582"/>
                  <c:y val="9.0435380711564262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22003488982077321"/>
                  <c:y val="0.20349861545548736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3.7680272105721527E-4"/>
                  <c:y val="0.16930192487318937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безопастность и правохранительная  деятельность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кинематоргафия </c:v>
                </c:pt>
                <c:pt idx="8">
                  <c:v>Соципальная политика</c:v>
                </c:pt>
                <c:pt idx="9">
                  <c:v>СМИ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50754.36</c:v>
                </c:pt>
                <c:pt idx="1">
                  <c:v>1310</c:v>
                </c:pt>
                <c:pt idx="2">
                  <c:v>4289.08</c:v>
                </c:pt>
                <c:pt idx="3">
                  <c:v>55805.850000000013</c:v>
                </c:pt>
                <c:pt idx="4">
                  <c:v>13672.69</c:v>
                </c:pt>
                <c:pt idx="5">
                  <c:v>1000</c:v>
                </c:pt>
                <c:pt idx="6">
                  <c:v>392600.7200000002</c:v>
                </c:pt>
                <c:pt idx="7">
                  <c:v>29258.920000000009</c:v>
                </c:pt>
                <c:pt idx="8">
                  <c:v>47405.3</c:v>
                </c:pt>
                <c:pt idx="9">
                  <c:v>3639.7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5155839895016"/>
          <c:y val="6.9175688976377938E-3"/>
          <c:w val="0.33498441601050044"/>
          <c:h val="0.9724060382841606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6"/>
            <a:ext cx="5681980" cy="4605576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4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642918"/>
            <a:ext cx="6127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такое бюджет?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6929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Бюджет – важнейший инструмент регулирования экономики. В нем отражены  цели развития общества и запланированы расходы для их достижения. Кроме того, бюджет – это обязательный для исполнения закон,  являющийся основой системы контроля за сбором и эффективным расходованием бюджетных средств.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142852"/>
            <a:ext cx="813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 параметры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929322" y="1000108"/>
            <a:ext cx="576262" cy="649288"/>
          </a:xfrm>
          <a:prstGeom prst="downArrow">
            <a:avLst>
              <a:gd name="adj1" fmla="val 50000"/>
              <a:gd name="adj2" fmla="val 281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14480" y="1000108"/>
            <a:ext cx="576263" cy="5762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9388" y="3187700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/>
              <a:t>Поступающие в бюджет денежные </a:t>
            </a:r>
          </a:p>
          <a:p>
            <a:r>
              <a:rPr lang="ru-RU" altLang="ru-RU" sz="1800"/>
              <a:t>средства или </a:t>
            </a:r>
            <a:r>
              <a:rPr lang="ru-RU" altLang="ru-RU" sz="1800" b="1"/>
              <a:t>ДОХОДЫ БЮДЖЕТА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427538" y="31877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 dirty="0"/>
              <a:t>Выплачиваемые из бюджета денежные средства или </a:t>
            </a:r>
            <a:r>
              <a:rPr lang="ru-RU" altLang="ru-RU" sz="1800" b="1" dirty="0"/>
              <a:t>РАСХОДЫ БЮДЖЕТА</a:t>
            </a:r>
          </a:p>
        </p:txBody>
      </p:sp>
      <p:pic>
        <p:nvPicPr>
          <p:cNvPr id="9" name="Picture 19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74813"/>
            <a:ext cx="187166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47838"/>
            <a:ext cx="1871663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4786322"/>
            <a:ext cx="3357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больше РАСХОДОВ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500702"/>
            <a:ext cx="27860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ИЗЛИШКИ СРЕДСТВ НАПРАВЛЯЮТ В НАКОПЛЕНИЯ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786322"/>
            <a:ext cx="2879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ДОХОДЫ меньше РАСХОДОВ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071942"/>
            <a:ext cx="162082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Дефицитный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000504"/>
            <a:ext cx="1768433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err="1" smtClean="0"/>
              <a:t>Профицитный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428728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28728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643834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43834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14942" y="5500702"/>
            <a:ext cx="3786214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НЕДОСТАЮЩИЕ СРЕДСТВА БЕРУТ В ДОЛГ ИЛИ ИЗ НАКОПЛЕНИЙ </a:t>
            </a:r>
            <a:endParaRPr lang="ru-RU" sz="1200" dirty="0"/>
          </a:p>
        </p:txBody>
      </p:sp>
      <p:pic>
        <p:nvPicPr>
          <p:cNvPr id="25" name="Рисунок 24" descr="скачанные файл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857628"/>
            <a:ext cx="189025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Доходы бюджета – денежные средства, поступающие в распоряжение органов местного самоуправления.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22860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214554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214554"/>
            <a:ext cx="300039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2643206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-</a:t>
            </a:r>
            <a:r>
              <a:rPr lang="ru-RU" sz="1600" dirty="0" smtClean="0"/>
              <a:t>акцизы: 784,8 тыс.руб.</a:t>
            </a:r>
          </a:p>
          <a:p>
            <a:r>
              <a:rPr lang="ru-RU" sz="1600" dirty="0" smtClean="0"/>
              <a:t>-налоги на совокупный доход:</a:t>
            </a:r>
            <a:r>
              <a:rPr lang="en-US" sz="1600" dirty="0" smtClean="0"/>
              <a:t> </a:t>
            </a:r>
            <a:r>
              <a:rPr lang="ru-RU" sz="1600" dirty="0" smtClean="0"/>
              <a:t>3</a:t>
            </a:r>
            <a:r>
              <a:rPr lang="en-US" sz="1600" dirty="0" smtClean="0"/>
              <a:t>607</a:t>
            </a:r>
            <a:r>
              <a:rPr lang="ru-RU" sz="1600" dirty="0" smtClean="0"/>
              <a:t>,00 тыс.руб.</a:t>
            </a:r>
          </a:p>
          <a:p>
            <a:r>
              <a:rPr lang="ru-RU" sz="1600" dirty="0" smtClean="0"/>
              <a:t>-налог на доходы физических лиц:</a:t>
            </a:r>
            <a:r>
              <a:rPr lang="en-US" sz="1600" dirty="0" smtClean="0"/>
              <a:t> 162752,23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-земельный налог:879,</a:t>
            </a:r>
            <a:r>
              <a:rPr lang="en-US" sz="1600" dirty="0" smtClean="0"/>
              <a:t>5</a:t>
            </a:r>
            <a:r>
              <a:rPr lang="ru-RU" sz="1600" dirty="0" smtClean="0"/>
              <a:t> тыс.руб.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214686"/>
            <a:ext cx="250033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-доходы от использования государственного имущества: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30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170 тыс.руб.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-штрафы за нарушения законодательства о налогах и сборах:</a:t>
            </a:r>
            <a:r>
              <a:rPr lang="en-US" sz="1600" dirty="0" smtClean="0">
                <a:solidFill>
                  <a:schemeClr val="tx1"/>
                </a:solidFill>
              </a:rPr>
              <a:t> 840</a:t>
            </a:r>
            <a:r>
              <a:rPr lang="ru-RU" sz="1600" dirty="0" smtClean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4</a:t>
            </a:r>
            <a:r>
              <a:rPr lang="ru-RU" sz="1600" dirty="0" smtClean="0">
                <a:solidFill>
                  <a:schemeClr val="tx1"/>
                </a:solidFill>
              </a:rPr>
              <a:t>0 тыс.руб.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7884" y="3214686"/>
            <a:ext cx="2571768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-безвозмездные поступления от других бюджетов бюджетной системы: 478573,731 тыс.руб.</a:t>
            </a:r>
          </a:p>
          <a:p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32" y="178592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8" y="1857364"/>
            <a:ext cx="723904" cy="29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762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819" y="2964653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87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43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1000100" y="285728"/>
            <a:ext cx="7498080" cy="796908"/>
          </a:xfrm>
          <a:prstGeom prst="rect">
            <a:avLst/>
          </a:prstGeom>
        </p:spPr>
        <p:txBody>
          <a:bodyPr vert="horz" lIns="45720" tIns="0" rIns="45720" bIns="0" anchor="b">
            <a:normAutofit fontScale="6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параметры местного бюджета на 2016 год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Содержимое 5"/>
          <p:cNvGraphicFramePr>
            <a:graphicFrameLocks/>
          </p:cNvGraphicFramePr>
          <p:nvPr/>
        </p:nvGraphicFramePr>
        <p:xfrm>
          <a:off x="1357290" y="1285860"/>
          <a:ext cx="6994552" cy="433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214678" y="5572140"/>
            <a:ext cx="3500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– </a:t>
            </a:r>
            <a:r>
              <a:rPr lang="en-US" sz="1600" dirty="0" smtClean="0"/>
              <a:t>683658,597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Расходы- 692783,597</a:t>
            </a:r>
            <a:r>
              <a:rPr lang="en-US" sz="1600" dirty="0" smtClean="0"/>
              <a:t> </a:t>
            </a:r>
            <a:r>
              <a:rPr lang="ru-RU" sz="1600" dirty="0" smtClean="0"/>
              <a:t>тыс.руб. 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564357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214290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714348" y="857232"/>
          <a:ext cx="7500990" cy="5347494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3750495"/>
                <a:gridCol w="3750495"/>
              </a:tblGrid>
              <a:tr h="46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5114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 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«Финансовая поддержка социально ориентированных некоммерческих организаций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1630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«Социальная поддержка граждан Бейского района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65298,836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1620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«Образование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388753,73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5563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«Обеспечение общественного порядка и противодействие преступности в муниципальном образовании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1987,375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«Экономическое развитие и повышение инвестиционной привлекательности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241,39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«Культура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23059,782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и совершенствование муниципального образования Бейский район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Aharoni" pitchFamily="2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11359,19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агропромышленного комплекса и социальной сферы на селе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9304,5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в сфере установленных функций органов местного самоуправления муниципального образования Бейский район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191148,794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14348" y="214290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kumimoji="0" lang="en-US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6</a:t>
            </a:r>
            <a:r>
              <a:rPr kumimoji="0" lang="ru-RU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9135"/>
          <a:ext cx="8429684" cy="6409137"/>
        </p:xfrm>
        <a:graphic>
          <a:graphicData uri="http://schemas.openxmlformats.org/drawingml/2006/table">
            <a:tbl>
              <a:tblPr/>
              <a:tblGrid>
                <a:gridCol w="6359324"/>
                <a:gridCol w="2070360"/>
              </a:tblGrid>
              <a:tr h="1580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Источники внутреннего финансирования дефицита местного бюджета 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0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муниципального образования Бейский район в 2016 году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56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Вид источника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Утверждено,           тыс.руб.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9 125,00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Получение кредитов от кредитных организаций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Получение кредитов от кредитных организаций бюджетами муниципальных районов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Бюджетные кредиты от других бюджетов бюджетной  системы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Бюджетные кредиты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Получение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Получение кредитов от других бюджетов  бюджетной системы Российской Федерации  бюджетами муниципальных районов в валюте 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Погашение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Погашение бюджетами муниципальных районов кредитов от других бюджетов  бюджетной системы Российской Федерации  в валюте 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Изменение остатков средств на счетах по учету  средств бюджета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6 433,00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остатков средств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714 350,60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прочих остатков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714 350,60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прочих остатков денежных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714 350,60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Увеличение прочих остатков денежных средств  бюджетов муниципальных районов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714 350,60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Уменьшение остатков средств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720 783,60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Уменьшение прочих остатков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720 783,60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Уменьшение прочих остатков денежных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720 783,60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Уменьшение прочих остатков денежных средств  бюджетов муниципальных районов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720 783,60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428868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22545</TotalTime>
  <Words>621</Words>
  <PresentationFormat>Экран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2099</cp:revision>
  <dcterms:modified xsi:type="dcterms:W3CDTF">2016-09-21T02:41:14Z</dcterms:modified>
</cp:coreProperties>
</file>