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05" d="100"/>
          <a:sy n="105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9781724404936957"/>
          <c:y val="4.7376213913347676E-2"/>
          <c:w val="0.62980388164960555"/>
          <c:h val="0.8102217876788534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477160.6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479798.6</c:v>
                </c:pt>
              </c:numCache>
            </c:numRef>
          </c:val>
        </c:ser>
        <c:axId val="95405184"/>
        <c:axId val="95406720"/>
      </c:barChart>
      <c:catAx>
        <c:axId val="95405184"/>
        <c:scaling>
          <c:orientation val="minMax"/>
        </c:scaling>
        <c:delete val="1"/>
        <c:axPos val="b"/>
        <c:tickLblPos val="nextTo"/>
        <c:crossAx val="95406720"/>
        <c:crosses val="autoZero"/>
        <c:auto val="1"/>
        <c:lblAlgn val="ctr"/>
        <c:lblOffset val="100"/>
      </c:catAx>
      <c:valAx>
        <c:axId val="95406720"/>
        <c:scaling>
          <c:orientation val="minMax"/>
          <c:min val="400000"/>
        </c:scaling>
        <c:axPos val="l"/>
        <c:majorGridlines/>
        <c:numFmt formatCode="#,##0.00" sourceLinked="1"/>
        <c:tickLblPos val="nextTo"/>
        <c:crossAx val="95405184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Запланированная структура</a:t>
            </a:r>
            <a:r>
              <a:rPr lang="ru-RU" sz="1600" baseline="0" dirty="0" smtClean="0"/>
              <a:t> расходов бюджета на </a:t>
            </a:r>
            <a:r>
              <a:rPr lang="ru-RU" sz="1600" baseline="0" dirty="0" smtClean="0"/>
              <a:t>201</a:t>
            </a:r>
            <a:r>
              <a:rPr lang="en-US" sz="1600" baseline="0" dirty="0" smtClean="0"/>
              <a:t>7</a:t>
            </a:r>
            <a:r>
              <a:rPr lang="ru-RU" sz="1600" baseline="0" dirty="0" smtClean="0"/>
              <a:t> </a:t>
            </a:r>
            <a:r>
              <a:rPr lang="ru-RU" sz="1600" baseline="0" dirty="0" smtClean="0"/>
              <a:t>год</a:t>
            </a:r>
            <a:endParaRPr lang="ru-RU" sz="1600" dirty="0"/>
          </a:p>
        </c:rich>
      </c:tx>
      <c:layout>
        <c:manualLayout>
          <c:xMode val="edge"/>
          <c:yMode val="edge"/>
          <c:x val="1.5373191977597004E-3"/>
          <c:y val="1.2403013964947324E-2"/>
        </c:manualLayout>
      </c:layout>
    </c:title>
    <c:view3D>
      <c:rotX val="40"/>
      <c:rotY val="190"/>
      <c:perspective val="30"/>
    </c:view3D>
    <c:plotArea>
      <c:layout>
        <c:manualLayout>
          <c:layoutTarget val="inner"/>
          <c:xMode val="edge"/>
          <c:yMode val="edge"/>
          <c:x val="4.1009220116277986E-2"/>
          <c:y val="6.9097901804234862E-2"/>
          <c:w val="0.6623464817688316"/>
          <c:h val="0.89604207128380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6"/>
            <c:explosion val="10"/>
          </c:dPt>
          <c:dLbls>
            <c:dLbl>
              <c:idx val="0"/>
              <c:layout>
                <c:manualLayout>
                  <c:x val="0.30773882109856582"/>
                  <c:y val="9.0435380711564262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2003488982077321"/>
                  <c:y val="0.2034986154554875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3.7680272105721613E-4"/>
                  <c:y val="0.16930192487318937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8.9528051149707286E-2"/>
                  <c:y val="0.10272989419942016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</c:v>
                </c:pt>
                <c:pt idx="1">
                  <c:v>Национальная безопастность и правохранительная  деятельность</c:v>
                </c:pt>
                <c:pt idx="2">
                  <c:v>Национальная экономика </c:v>
                </c:pt>
                <c:pt idx="3">
                  <c:v>ЖКХ </c:v>
                </c:pt>
                <c:pt idx="4">
                  <c:v>Охрана окружающей среды </c:v>
                </c:pt>
                <c:pt idx="5">
                  <c:v>Образование </c:v>
                </c:pt>
                <c:pt idx="6">
                  <c:v>Культура, кинематоргафия </c:v>
                </c:pt>
                <c:pt idx="7">
                  <c:v>Соципальная политика</c:v>
                </c:pt>
                <c:pt idx="8">
                  <c:v>СМИ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29184.25</c:v>
                </c:pt>
                <c:pt idx="1">
                  <c:v>4330</c:v>
                </c:pt>
                <c:pt idx="2">
                  <c:v>14111.1</c:v>
                </c:pt>
                <c:pt idx="3">
                  <c:v>243</c:v>
                </c:pt>
                <c:pt idx="4">
                  <c:v>1000</c:v>
                </c:pt>
                <c:pt idx="5">
                  <c:v>332096.3</c:v>
                </c:pt>
                <c:pt idx="6">
                  <c:v>19136.95</c:v>
                </c:pt>
                <c:pt idx="7">
                  <c:v>47185</c:v>
                </c:pt>
                <c:pt idx="8">
                  <c:v>2700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5155839895016"/>
          <c:y val="6.9175688976377938E-3"/>
          <c:w val="0.334984416010501"/>
          <c:h val="0.9724060382841606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928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ru-RU" sz="1600" dirty="0" smtClean="0"/>
              <a:t>акцизы: 1086 тыс.руб.</a:t>
            </a:r>
          </a:p>
          <a:p>
            <a:r>
              <a:rPr lang="ru-RU" sz="1600" dirty="0" smtClean="0"/>
              <a:t>-налоги на совокупный доход</a:t>
            </a:r>
            <a:r>
              <a:rPr lang="en-US" sz="1600" dirty="0" smtClean="0"/>
              <a:t>: </a:t>
            </a:r>
            <a:r>
              <a:rPr lang="ru-RU" sz="1600" dirty="0" smtClean="0"/>
              <a:t>3333,5</a:t>
            </a:r>
            <a:r>
              <a:rPr lang="en-US" sz="1600" dirty="0" smtClean="0"/>
              <a:t>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-налог на доходы физических лиц:</a:t>
            </a:r>
            <a:r>
              <a:rPr lang="en-US" sz="1600" dirty="0" smtClean="0"/>
              <a:t> </a:t>
            </a:r>
            <a:r>
              <a:rPr lang="ru-RU" sz="1600" dirty="0" smtClean="0"/>
              <a:t>90 459,30 </a:t>
            </a:r>
            <a:r>
              <a:rPr lang="en-US" sz="1600" dirty="0" smtClean="0"/>
              <a:t>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-земельный налог:</a:t>
            </a:r>
            <a:r>
              <a:rPr lang="en-US" sz="1600" dirty="0" smtClean="0"/>
              <a:t> </a:t>
            </a:r>
            <a:r>
              <a:rPr lang="ru-RU" sz="1600" dirty="0" smtClean="0"/>
              <a:t>879,00 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214686"/>
            <a:ext cx="2500330" cy="2092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-доходы от использования государственного имущества: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/>
              <a:t>21 651,00 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-штрафы за нарушения законодательства о налогах и сборах: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/>
              <a:t>952,80 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571768" cy="18466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системы</a:t>
            </a:r>
            <a:r>
              <a:rPr lang="ru-RU" sz="1600" smtClean="0"/>
              <a:t>: 354 535,00  </a:t>
            </a:r>
            <a:r>
              <a:rPr lang="ru-RU" sz="1600" dirty="0" smtClean="0"/>
              <a:t>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</a:t>
            </a: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</a:t>
            </a: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683658,597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Расходы- 692783,597</a:t>
            </a:r>
            <a:r>
              <a:rPr lang="en-US" sz="1600" dirty="0" smtClean="0"/>
              <a:t> 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14348" y="857232"/>
          <a:ext cx="7500990" cy="5360199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46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480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480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МП"Развитие и совершенствование образования Бейского района 2016-2020 годы"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111,80 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2125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49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12041,7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kumimoji="0" lang="ru-RU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1195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1669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93 152,10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201</a:t>
            </a:r>
            <a:r>
              <a:rPr lang="en-US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7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9135"/>
          <a:ext cx="8429684" cy="6547240"/>
        </p:xfrm>
        <a:graphic>
          <a:graphicData uri="http://schemas.openxmlformats.org/drawingml/2006/table">
            <a:tbl>
              <a:tblPr/>
              <a:tblGrid>
                <a:gridCol w="6359324"/>
                <a:gridCol w="2070360"/>
              </a:tblGrid>
              <a:tr h="1546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6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муниципального образования Бейский район в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201</a:t>
                      </a:r>
                      <a:r>
                        <a:rPr lang="en-US" sz="1000" b="1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8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Утверждено,           тыс.руб.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504 798,60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22609</TotalTime>
  <Words>636</Words>
  <PresentationFormat>Экран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2107</cp:revision>
  <dcterms:modified xsi:type="dcterms:W3CDTF">2016-11-28T00:04:17Z</dcterms:modified>
</cp:coreProperties>
</file>