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2"/>
  </p:notesMasterIdLst>
  <p:sldIdLst>
    <p:sldId id="337" r:id="rId2"/>
    <p:sldId id="341" r:id="rId3"/>
    <p:sldId id="342" r:id="rId4"/>
    <p:sldId id="343" r:id="rId5"/>
    <p:sldId id="344" r:id="rId6"/>
    <p:sldId id="345" r:id="rId7"/>
    <p:sldId id="347" r:id="rId8"/>
    <p:sldId id="348" r:id="rId9"/>
    <p:sldId id="349" r:id="rId10"/>
    <p:sldId id="350" r:id="rId11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17F"/>
    <a:srgbClr val="66FFFF"/>
    <a:srgbClr val="FADAF2"/>
    <a:srgbClr val="99FF33"/>
    <a:srgbClr val="FF9900"/>
    <a:srgbClr val="FE7C58"/>
    <a:srgbClr val="D49E6C"/>
    <a:srgbClr val="A65A6C"/>
    <a:srgbClr val="50BCB9"/>
    <a:srgbClr val="F79B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288" autoAdjust="0"/>
    <p:restoredTop sz="89976" autoAdjust="0"/>
  </p:normalViewPr>
  <p:slideViewPr>
    <p:cSldViewPr>
      <p:cViewPr varScale="1">
        <p:scale>
          <a:sx n="93" d="100"/>
          <a:sy n="93" d="100"/>
        </p:scale>
        <p:origin x="-12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781724404937029"/>
          <c:y val="4.7376213913347974E-2"/>
          <c:w val="0.62980388164960688"/>
          <c:h val="0.8102217876788548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522725.64999999985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526753.35000000044</c:v>
                </c:pt>
              </c:numCache>
            </c:numRef>
          </c:val>
        </c:ser>
        <c:axId val="70953600"/>
        <c:axId val="70963584"/>
      </c:barChart>
      <c:catAx>
        <c:axId val="70953600"/>
        <c:scaling>
          <c:orientation val="minMax"/>
        </c:scaling>
        <c:delete val="1"/>
        <c:axPos val="b"/>
        <c:tickLblPos val="nextTo"/>
        <c:crossAx val="70963584"/>
        <c:crosses val="autoZero"/>
        <c:auto val="1"/>
        <c:lblAlgn val="ctr"/>
        <c:lblOffset val="100"/>
      </c:catAx>
      <c:valAx>
        <c:axId val="70963584"/>
        <c:scaling>
          <c:orientation val="minMax"/>
          <c:min val="400000"/>
        </c:scaling>
        <c:axPos val="l"/>
        <c:majorGridlines/>
        <c:numFmt formatCode="#,##0.00" sourceLinked="1"/>
        <c:tickLblPos val="nextTo"/>
        <c:crossAx val="70953600"/>
        <c:crosses val="autoZero"/>
        <c:crossBetween val="between"/>
        <c:minorUnit val="4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 smtClean="0"/>
              <a:t>Запланированная структура расходов бюджета на 201</a:t>
            </a:r>
            <a:r>
              <a:rPr lang="en-US" sz="1800" b="1" i="0" baseline="0" dirty="0" smtClean="0"/>
              <a:t>7</a:t>
            </a:r>
            <a:r>
              <a:rPr lang="ru-RU" sz="1800" b="1" i="0" baseline="0" dirty="0" smtClean="0"/>
              <a:t> год</a:t>
            </a:r>
            <a:endParaRPr lang="ru-RU" sz="1800" b="1" i="0" baseline="0" dirty="0"/>
          </a:p>
        </c:rich>
      </c:tx>
      <c:layout>
        <c:manualLayout>
          <c:xMode val="edge"/>
          <c:yMode val="edge"/>
          <c:x val="3.8513182926520402E-2"/>
          <c:y val="1.3008039036408209E-2"/>
        </c:manualLayout>
      </c:layout>
    </c:title>
    <c:view3D>
      <c:rotX val="30"/>
      <c:rotY val="200"/>
      <c:perspective val="30"/>
    </c:view3D>
    <c:plotArea>
      <c:layout>
        <c:manualLayout>
          <c:layoutTarget val="inner"/>
          <c:xMode val="edge"/>
          <c:yMode val="edge"/>
          <c:x val="4.9899584195057189E-2"/>
          <c:y val="0.12818767692779487"/>
          <c:w val="0.54525949241366956"/>
          <c:h val="0.765555039758008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4.8854617857109789E-2"/>
                  <c:y val="0.11681748253133015"/>
                </c:manualLayout>
              </c:layout>
              <c:showPercent val="1"/>
            </c:dLbl>
            <c:dLbl>
              <c:idx val="1"/>
              <c:layout>
                <c:manualLayout>
                  <c:x val="1.1790043714229727E-2"/>
                  <c:y val="0.12787192578384482"/>
                </c:manualLayout>
              </c:layout>
              <c:showPercent val="1"/>
            </c:dLbl>
            <c:dLbl>
              <c:idx val="2"/>
              <c:layout>
                <c:manualLayout>
                  <c:x val="4.9044859411890955E-3"/>
                  <c:y val="0.10578574359891847"/>
                </c:manualLayout>
              </c:layout>
              <c:showPercent val="1"/>
            </c:dLbl>
            <c:dLbl>
              <c:idx val="3"/>
              <c:layout>
                <c:manualLayout>
                  <c:x val="-1.2184524976036505E-2"/>
                  <c:y val="0.10616045023520342"/>
                </c:manualLayout>
              </c:layout>
              <c:showPercent val="1"/>
            </c:dLbl>
            <c:dLbl>
              <c:idx val="4"/>
              <c:delete val="1"/>
            </c:dLbl>
            <c:dLbl>
              <c:idx val="6"/>
              <c:layout>
                <c:manualLayout>
                  <c:x val="1.3904231308134032E-2"/>
                  <c:y val="3.5397230004663882E-2"/>
                </c:manualLayout>
              </c:layout>
              <c:showPercent val="1"/>
            </c:dLbl>
            <c:dLbl>
              <c:idx val="7"/>
              <c:layout>
                <c:manualLayout>
                  <c:x val="6.5015417964828948E-3"/>
                  <c:y val="0.11540588837395419"/>
                </c:manualLayout>
              </c:layout>
              <c:showPercent val="1"/>
            </c:dLbl>
            <c:dLbl>
              <c:idx val="8"/>
              <c:layout>
                <c:manualLayout>
                  <c:x val="-4.5436669026355382E-2"/>
                  <c:y val="8.8255618551034601E-2"/>
                </c:manualLayout>
              </c:layout>
              <c:showPercent val="1"/>
            </c:dLbl>
            <c:dLbl>
              <c:idx val="9"/>
              <c:layout>
                <c:manualLayout>
                  <c:x val="4.7030125356786391E-2"/>
                  <c:y val="9.730149766572268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расходы: 37 078,2</c:v>
                </c:pt>
                <c:pt idx="1">
                  <c:v>Национальная безопасность и правоохранительная деятельность: 5 325,69</c:v>
                </c:pt>
                <c:pt idx="2">
                  <c:v>Национальная экономика: 24 828,9</c:v>
                </c:pt>
                <c:pt idx="3">
                  <c:v>Жилищно-коммунальное хозяйство: 6630,75</c:v>
                </c:pt>
                <c:pt idx="4">
                  <c:v>Охрана окружающей среды: 1000</c:v>
                </c:pt>
                <c:pt idx="5">
                  <c:v>Образование: 423 387,7</c:v>
                </c:pt>
                <c:pt idx="6">
                  <c:v>Культура, кинематография: 38 265,95</c:v>
                </c:pt>
                <c:pt idx="7">
                  <c:v>Средства массовой информации: 3 610</c:v>
                </c:pt>
                <c:pt idx="8">
                  <c:v>Социальная политика: 54 414</c:v>
                </c:pt>
                <c:pt idx="9">
                  <c:v>Межбюджетные транферты общего характера: 33 896,1</c:v>
                </c:pt>
                <c:pt idx="10">
                  <c:v>Национальная оборона: 1 304</c:v>
                </c:pt>
              </c:strCache>
            </c:strRef>
          </c:cat>
          <c:val>
            <c:numRef>
              <c:f>Лист1!$B$2:$B$12</c:f>
              <c:numCache>
                <c:formatCode>0.00</c:formatCode>
                <c:ptCount val="11"/>
                <c:pt idx="0">
                  <c:v>37078.199999999997</c:v>
                </c:pt>
                <c:pt idx="1">
                  <c:v>5325.6900000000014</c:v>
                </c:pt>
                <c:pt idx="2">
                  <c:v>24828.9</c:v>
                </c:pt>
                <c:pt idx="3">
                  <c:v>6630.75</c:v>
                </c:pt>
                <c:pt idx="4">
                  <c:v>1000</c:v>
                </c:pt>
                <c:pt idx="5">
                  <c:v>423387.7</c:v>
                </c:pt>
                <c:pt idx="6">
                  <c:v>38265.950000000012</c:v>
                </c:pt>
                <c:pt idx="7">
                  <c:v>3610</c:v>
                </c:pt>
                <c:pt idx="8">
                  <c:v>54414</c:v>
                </c:pt>
                <c:pt idx="9" formatCode="General">
                  <c:v>33896.1</c:v>
                </c:pt>
                <c:pt idx="10" formatCode="#,##0">
                  <c:v>1304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128323095539463"/>
          <c:y val="0.13945120163678623"/>
          <c:w val="0.33494742796515053"/>
          <c:h val="0.641822359908262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Муниципальный</a:t>
            </a:r>
            <a:r>
              <a:rPr lang="ru-RU" baseline="0" dirty="0" smtClean="0"/>
              <a:t> долг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1.9555418684733619E-2"/>
          <c:y val="0.13068032396772805"/>
          <c:w val="0.65308589266216877"/>
          <c:h val="0.64010957111038402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Получено бюджетных кредитов 34 430 тыс.руб</c:v>
                </c:pt>
              </c:strCache>
            </c:strRef>
          </c:tx>
          <c:dLbls>
            <c:showVal val="1"/>
          </c:dLbls>
          <c:cat>
            <c:numRef>
              <c:f>Лист1!$A$2:$A$3</c:f>
              <c:numCache>
                <c:formatCode>dd/mm/yyyy</c:formatCode>
                <c:ptCount val="2"/>
                <c:pt idx="0">
                  <c:v>42370</c:v>
                </c:pt>
                <c:pt idx="1">
                  <c:v>42905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15110</c:v>
                </c:pt>
                <c:pt idx="1">
                  <c:v>47416</c:v>
                </c:pt>
              </c:numCache>
            </c:numRef>
          </c:val>
        </c:ser>
        <c:overlap val="100"/>
        <c:axId val="80017280"/>
        <c:axId val="80018816"/>
      </c:barChart>
      <c:dateAx>
        <c:axId val="80017280"/>
        <c:scaling>
          <c:orientation val="minMax"/>
        </c:scaling>
        <c:delete val="1"/>
        <c:axPos val="b"/>
        <c:numFmt formatCode="dd/mm/yyyy" sourceLinked="1"/>
        <c:tickLblPos val="nextTo"/>
        <c:crossAx val="80018816"/>
        <c:crosses val="autoZero"/>
        <c:auto val="1"/>
        <c:lblOffset val="100"/>
      </c:dateAx>
      <c:valAx>
        <c:axId val="8001881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80017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80990509252781"/>
          <c:y val="0.35002355127719631"/>
          <c:w val="0.3311264313110685"/>
          <c:h val="0.38239857601954597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0.64103</cdr:x>
      <cdr:y>0.8046</cdr:y>
    </cdr:from>
    <cdr:to>
      <cdr:x>0.89038</cdr:x>
      <cdr:y>0.85412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5357886" y="5000674"/>
          <a:ext cx="208409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Всего 526753,35 тыс.руб.</a:t>
          </a:r>
          <a:endParaRPr lang="ru-RU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0.16819</cdr:x>
      <cdr:y>0.40351</cdr:y>
    </cdr:from>
    <cdr:to>
      <cdr:x>0.46116</cdr:x>
      <cdr:y>0.47382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9181583">
          <a:off x="1201483" y="1643082"/>
          <a:ext cx="2092919" cy="28630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</cdr:x>
      <cdr:y>0.78689</cdr:y>
    </cdr:from>
    <cdr:to>
      <cdr:x>0.258</cdr:x>
      <cdr:y>0.99672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28694" y="34290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01.01.2016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0.44</cdr:x>
      <cdr:y>0.78689</cdr:y>
    </cdr:from>
    <cdr:to>
      <cdr:x>0.568</cdr:x>
      <cdr:y>0.99672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43272" y="34290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19.06.2017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4" y="1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r">
              <a:defRPr sz="1200"/>
            </a:lvl1pPr>
          </a:lstStyle>
          <a:p>
            <a:fld id="{CB4F2643-AE9E-4D58-BEF5-D25B2A2173D4}" type="datetimeFigureOut">
              <a:rPr lang="ru-RU" smtClean="0"/>
              <a:pPr/>
              <a:t>11.07.2017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65" tIns="47285" rIns="94565" bIns="4728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6"/>
            <a:ext cx="5681980" cy="4605576"/>
          </a:xfrm>
          <a:prstGeom prst="rect">
            <a:avLst/>
          </a:prstGeom>
        </p:spPr>
        <p:txBody>
          <a:bodyPr vert="horz" lIns="94565" tIns="47285" rIns="94565" bIns="472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721108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4" y="9721108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r">
              <a:defRPr sz="1200"/>
            </a:lvl1pPr>
          </a:lstStyle>
          <a:p>
            <a:fld id="{18EC95F5-E847-40CD-AD27-713128D4D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9221-65D1-4BE2-A89A-C72AE799859C}" type="datetime1">
              <a:rPr lang="ru-RU" smtClean="0"/>
              <a:pPr/>
              <a:t>11.07.2017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C5D5-5FF2-4757-B72C-C7553F5B9328}" type="datetime1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77CF-9D89-4662-B143-6FB1393037E4}" type="datetime1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F9BD-73DF-4FD5-BDD2-D3C1C47192C2}" type="datetime1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7C7-8A7A-4010-B93A-D5CAF3BCDAE4}" type="datetime1">
              <a:rPr lang="ru-RU" smtClean="0"/>
              <a:pPr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B0C-3D1C-413F-8C28-C7EE2191D5DB}" type="datetime1">
              <a:rPr lang="ru-RU" smtClean="0"/>
              <a:pPr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8152E-9A31-47D9-8721-1EC5DF376470}" type="datetime1">
              <a:rPr lang="ru-RU" smtClean="0"/>
              <a:pPr/>
              <a:t>11.07.2017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1BA2-58DB-4E0E-9AD0-487AFB5B2817}" type="datetime1">
              <a:rPr lang="ru-RU" smtClean="0"/>
              <a:pPr/>
              <a:t>11.07.2017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0F71-6AEB-4F90-8238-E6F43B611203}" type="datetime1">
              <a:rPr lang="ru-RU" smtClean="0"/>
              <a:pPr/>
              <a:t>11.07.2017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FFEB-A6C0-49F2-B96F-213B926993BE}" type="datetime1">
              <a:rPr lang="ru-RU" smtClean="0"/>
              <a:pPr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51DC-EFAF-4EF3-B01F-C21AD5A37BB6}" type="datetime1">
              <a:rPr lang="ru-RU" smtClean="0"/>
              <a:pPr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8A2BD6-A293-4F65-BB3C-79B219F9A613}" type="datetime1">
              <a:rPr lang="ru-RU" smtClean="0"/>
              <a:pPr/>
              <a:t>11.07.2017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9717" y="0"/>
            <a:ext cx="91837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Владелец\Desktop\ger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142852"/>
            <a:ext cx="1071570" cy="133767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86050" y="1500174"/>
            <a:ext cx="562852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 для </a:t>
            </a:r>
          </a:p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Граждан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428868"/>
            <a:ext cx="6500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642918"/>
            <a:ext cx="6127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Что такое бюджет?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143116"/>
            <a:ext cx="69294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Бюджет – важнейший инструмент регулирования экономики. В нем отражены  цели развития общества и запланированы расходы для их достижения. Кроме того, бюджет – это обязательный для исполнения закон,  являющийся основой системы контроля за сбором и эффективным расходованием бюджетных средств.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14282" y="4786322"/>
            <a:ext cx="292895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000760" y="4786322"/>
            <a:ext cx="292895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00034" y="142852"/>
            <a:ext cx="813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Основные параметры бюджета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auto">
          <a:xfrm>
            <a:off x="5929322" y="1000108"/>
            <a:ext cx="576262" cy="649288"/>
          </a:xfrm>
          <a:prstGeom prst="downArrow">
            <a:avLst>
              <a:gd name="adj1" fmla="val 50000"/>
              <a:gd name="adj2" fmla="val 281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714480" y="1000108"/>
            <a:ext cx="576263" cy="576263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79388" y="3187700"/>
            <a:ext cx="4105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800"/>
              <a:t>Поступающие в бюджет денежные </a:t>
            </a:r>
          </a:p>
          <a:p>
            <a:r>
              <a:rPr lang="ru-RU" altLang="ru-RU" sz="1800"/>
              <a:t>средства или </a:t>
            </a:r>
            <a:r>
              <a:rPr lang="ru-RU" altLang="ru-RU" sz="1800" b="1"/>
              <a:t>ДОХОДЫ БЮДЖЕТА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427538" y="3187700"/>
            <a:ext cx="453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800" dirty="0"/>
              <a:t>Выплачиваемые из бюджета денежные средства или </a:t>
            </a:r>
            <a:r>
              <a:rPr lang="ru-RU" altLang="ru-RU" sz="1800" b="1" dirty="0"/>
              <a:t>РАСХОДЫ БЮДЖЕТА</a:t>
            </a:r>
          </a:p>
        </p:txBody>
      </p:sp>
      <p:pic>
        <p:nvPicPr>
          <p:cNvPr id="9" name="Picture 19" descr="18b8088ba1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674813"/>
            <a:ext cx="1871662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 descr="18b8088ba1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747838"/>
            <a:ext cx="1871663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14282" y="4786322"/>
            <a:ext cx="33575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ДОХОДЫ больше РАСХОДОВ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5500702"/>
            <a:ext cx="278608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 smtClean="0"/>
              <a:t>ИЗЛИШКИ СРЕДСТВ НАПРАВЛЯЮТ В НАКОПЛЕНИЯ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4786322"/>
            <a:ext cx="28796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ДОХОДЫ меньше РАСХОДОВ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7072330" y="4071942"/>
            <a:ext cx="1620828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Дефицитный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14348" y="4000504"/>
            <a:ext cx="1768433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err="1" smtClean="0"/>
              <a:t>Профицитный</a:t>
            </a:r>
            <a:endParaRPr lang="ru-RU" sz="20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1428728" y="450057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428728" y="521495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643834" y="450057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643834" y="521495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214942" y="5500702"/>
            <a:ext cx="3786214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НЕДОСТАЮЩИЕ СРЕДСТВА БЕРУТ В ДОЛГ ИЛИ ИЗ НАКОПЛЕНИЙ </a:t>
            </a:r>
            <a:endParaRPr lang="ru-RU" sz="1200" dirty="0"/>
          </a:p>
        </p:txBody>
      </p:sp>
      <p:pic>
        <p:nvPicPr>
          <p:cNvPr id="25" name="Рисунок 24" descr="скачанные файлы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3857628"/>
            <a:ext cx="1890250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42852"/>
            <a:ext cx="44185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Доходы бюджета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928670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Доходы бюджета – денежные средства, поступающие в распоряжение органов местного самоуправления.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14554"/>
            <a:ext cx="2286016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2214554"/>
            <a:ext cx="2286016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2214554"/>
            <a:ext cx="300039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Безвозмездные поступления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214686"/>
            <a:ext cx="2643206" cy="20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акцизы: </a:t>
            </a:r>
            <a:r>
              <a:rPr lang="en-US" sz="1600" dirty="0" smtClean="0">
                <a:solidFill>
                  <a:schemeClr val="tx1"/>
                </a:solidFill>
              </a:rPr>
              <a:t>1 086</a:t>
            </a:r>
            <a:r>
              <a:rPr lang="ru-RU" sz="1600" dirty="0" smtClean="0">
                <a:solidFill>
                  <a:schemeClr val="tx1"/>
                </a:solidFill>
              </a:rPr>
              <a:t> тыс.руб.</a:t>
            </a:r>
          </a:p>
          <a:p>
            <a:r>
              <a:rPr lang="ru-RU" sz="1600" dirty="0" smtClean="0"/>
              <a:t>-налоги на совокупный доход</a:t>
            </a:r>
            <a:r>
              <a:rPr lang="en-US" sz="1600" dirty="0" smtClean="0"/>
              <a:t>: 3 522 </a:t>
            </a:r>
            <a:r>
              <a:rPr lang="ru-RU" sz="1600" dirty="0" smtClean="0"/>
              <a:t>тыс.руб.</a:t>
            </a:r>
          </a:p>
          <a:p>
            <a:r>
              <a:rPr lang="ru-RU" sz="1600" dirty="0" smtClean="0"/>
              <a:t>-налог на доходы физических лиц</a:t>
            </a:r>
            <a:r>
              <a:rPr lang="en-US" sz="1600" dirty="0" smtClean="0"/>
              <a:t> 117 566,05 </a:t>
            </a:r>
            <a:r>
              <a:rPr lang="ru-RU" sz="1600" dirty="0" smtClean="0"/>
              <a:t>тыс.руб.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-земельный налог:</a:t>
            </a:r>
            <a:r>
              <a:rPr lang="en-US" sz="1600" dirty="0" smtClean="0">
                <a:solidFill>
                  <a:schemeClr val="tx1"/>
                </a:solidFill>
              </a:rPr>
              <a:t> 5 232,3</a:t>
            </a:r>
            <a:r>
              <a:rPr lang="ru-RU" sz="1600" dirty="0" smtClean="0">
                <a:solidFill>
                  <a:schemeClr val="tx1"/>
                </a:solidFill>
              </a:rPr>
              <a:t> тыс.руб.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3240" y="3214686"/>
            <a:ext cx="2500330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-доходы от использования государственного имущества</a:t>
            </a:r>
            <a:r>
              <a:rPr lang="en-US" sz="1600" dirty="0" smtClean="0">
                <a:solidFill>
                  <a:schemeClr val="tx1"/>
                </a:solidFill>
              </a:rPr>
              <a:t> 63 891</a:t>
            </a:r>
            <a:r>
              <a:rPr lang="ru-RU" sz="1600" dirty="0" smtClean="0">
                <a:solidFill>
                  <a:schemeClr val="tx1"/>
                </a:solidFill>
              </a:rPr>
              <a:t>тыс.руб.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-штрафы за нарушения законодательства о налогах и сборах: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/>
              <a:t>1055,8 </a:t>
            </a:r>
            <a:r>
              <a:rPr lang="ru-RU" sz="1600" dirty="0" smtClean="0">
                <a:solidFill>
                  <a:schemeClr val="tx1"/>
                </a:solidFill>
              </a:rPr>
              <a:t>тыс.руб.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7884" y="3214686"/>
            <a:ext cx="2643206" cy="18158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-безвозмездные поступления от других бюджетов бюджетной системы: </a:t>
            </a:r>
            <a:endParaRPr lang="en-US" sz="1600" dirty="0" smtClean="0"/>
          </a:p>
          <a:p>
            <a:r>
              <a:rPr lang="en-US" sz="1600" dirty="0" smtClean="0"/>
              <a:t>420 854,94</a:t>
            </a:r>
            <a:r>
              <a:rPr lang="ru-RU" sz="1600" dirty="0" smtClean="0"/>
              <a:t>тыс.руб.</a:t>
            </a:r>
          </a:p>
          <a:p>
            <a:endParaRPr lang="ru-RU" sz="16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000232" y="1785926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15008" y="1857364"/>
            <a:ext cx="723904" cy="295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857620" y="19288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035819" y="2964653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251587" y="2963859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536943" y="2963859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1000100" y="285728"/>
            <a:ext cx="7498080" cy="796908"/>
          </a:xfrm>
          <a:prstGeom prst="rect">
            <a:avLst/>
          </a:prstGeom>
        </p:spPr>
        <p:txBody>
          <a:bodyPr vert="horz" lIns="45720" tIns="0" rIns="45720" bIns="0" anchor="b">
            <a:normAutofit fontScale="67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Основные параметры местного бюджета на 201</a:t>
            </a:r>
            <a:r>
              <a:rPr kumimoji="0" lang="en-US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</a:t>
            </a:r>
            <a:r>
              <a:rPr kumimoji="0" lang="ru-RU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год</a:t>
            </a:r>
            <a:endParaRPr kumimoji="0" lang="ru-RU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Содержимое 5"/>
          <p:cNvGraphicFramePr>
            <a:graphicFrameLocks/>
          </p:cNvGraphicFramePr>
          <p:nvPr/>
        </p:nvGraphicFramePr>
        <p:xfrm>
          <a:off x="1357290" y="1285860"/>
          <a:ext cx="6994552" cy="4338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3214678" y="5572140"/>
            <a:ext cx="35004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Доходы – </a:t>
            </a:r>
            <a:r>
              <a:rPr lang="en-US" sz="1600" dirty="0" smtClean="0"/>
              <a:t>630 090,59 </a:t>
            </a:r>
            <a:r>
              <a:rPr lang="ru-RU" sz="1600" dirty="0" smtClean="0"/>
              <a:t>тыс.руб.</a:t>
            </a:r>
          </a:p>
          <a:p>
            <a:r>
              <a:rPr lang="ru-RU" sz="1600" dirty="0" smtClean="0"/>
              <a:t>Расходы- 634118,29</a:t>
            </a:r>
            <a:r>
              <a:rPr lang="en-US" sz="1600" dirty="0" smtClean="0"/>
              <a:t> </a:t>
            </a:r>
            <a:r>
              <a:rPr lang="ru-RU" sz="1600" dirty="0" smtClean="0"/>
              <a:t>тыс.руб. </a:t>
            </a:r>
            <a:endParaRPr lang="ru-RU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929058" y="564357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357158" y="214290"/>
          <a:ext cx="8358246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714348" y="214290"/>
            <a:ext cx="7929618" cy="571504"/>
          </a:xfrm>
          <a:prstGeom prst="rect">
            <a:avLst/>
          </a:prstGeom>
        </p:spPr>
        <p:txBody>
          <a:bodyPr vert="horz"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Перечень муниципальных программ, предусмотренных к финансированию из местного бюджета в  201</a:t>
            </a:r>
            <a:r>
              <a:rPr lang="en-US" b="1" cap="all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/>
                <a:ea typeface="+mj-ea"/>
                <a:cs typeface="+mj-cs"/>
              </a:rPr>
              <a:t>7</a:t>
            </a: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 году</a:t>
            </a:r>
            <a:endParaRPr kumimoji="0" lang="ru-RU" sz="1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071546"/>
          <a:ext cx="8358246" cy="5000658"/>
        </p:xfrm>
        <a:graphic>
          <a:graphicData uri="http://schemas.openxmlformats.org/drawingml/2006/table">
            <a:tbl>
              <a:tblPr/>
              <a:tblGrid>
                <a:gridCol w="6944325"/>
                <a:gridCol w="1413921"/>
              </a:tblGrid>
              <a:tr h="623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7749" marR="7749" marT="7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Сумма,      тыс. руб.</a:t>
                      </a:r>
                    </a:p>
                  </a:txBody>
                  <a:tcPr marL="7749" marR="7749" marT="7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4376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и совершенствование муниципального образования Бейский район на 2014-2019 годы"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13 178,65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2188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"Культура Бейского района на 2014-2019 годы"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26 954,20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4376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агропромышленного комплекса и социальной сферы на селе на 2014-2019 годы"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9 986,30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65654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"Экономическое развитие и повышение инвестиционной привлекательности муниципального образования Бейский район на 2014-2019гг."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72,00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65654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"Обеспечение общественного порядка и противодействие преступности в муниципальном образовании Бейский район на 2014-2019 годы"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2 883,06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4376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и совершенствование образования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Бейском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 2016-2020 годы"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406 155,00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4376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"Социальная поддержка граждан Бейского района на 2014-2019 годы"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55 206,00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4376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"Финансовая поддержка социально ориентированных некоммерческих организаций на 2014-2019гг."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430,00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65654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Непрограммные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расходы в сфере установленных функций органов местного самоуправления (муниципальных учреждений) муниципального образования Бейский район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119 253,08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42852"/>
          <a:ext cx="8501122" cy="6232606"/>
        </p:xfrm>
        <a:graphic>
          <a:graphicData uri="http://schemas.openxmlformats.org/drawingml/2006/table">
            <a:tbl>
              <a:tblPr/>
              <a:tblGrid>
                <a:gridCol w="6413216"/>
                <a:gridCol w="2087906"/>
              </a:tblGrid>
              <a:tr h="15273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Источники внутреннего финансирования дефицита местного бюджета </a:t>
                      </a: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73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Times New Roman"/>
                        </a:rPr>
                        <a:t>муниципального образования Бейский район в 2017 году</a:t>
                      </a: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64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4896" marR="4896" marT="4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Вид источника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latin typeface="Times New Roman"/>
                        </a:rPr>
                        <a:t>Утверждено, тыс.руб. 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Источники внутреннего финансирования дефицита бюджета 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4 027,70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Кредиты кредитных организаций в валюте Российской Федерации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2 638,00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latin typeface="Times New Roman"/>
                        </a:rPr>
                        <a:t>Получение кредитов от кредитных организаций в валюте Российской Федерации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2 638,00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Получение кредитов от кредитных организаций бюджетами муниципальных районов в валюте Российской Федерации</a:t>
                      </a:r>
                    </a:p>
                  </a:txBody>
                  <a:tcPr marL="4896" marR="4896" marT="4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2 638,00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Бюджетные кредиты от других бюджетов бюджетной  системы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Бюджетные кредиты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3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Получение бюджетных кредитов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25 000,00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3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Получение кредитов от других бюджетов  бюджетной системы Российской Федерации  бюджетами муниципальных районов в валюте 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25 000,00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3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Погашение бюджетных кредитов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25 000,00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3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Погашение бюджетами муниципальных районов кредитов от других бюджетов  бюджетной системы Российской Федерации  в валюте  Российской Федерации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25 000,00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Изменение остатков средств на счетах по учету  средств бюджета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1 389,70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Увеличение остатков средств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657 728,59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Увеличение прочих остатков средств 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657 728,59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Увеличение прочих остатков денежных средств 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657 728,59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Увеличение прочих остатков денежных средств  бюджетов муниципальных районов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657 728,59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Уменьшение остатков средств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659 118,29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Уменьшение прочих остатков средств 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/>
                        </a:rPr>
                        <a:t>659 118,29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Уменьшение прочих остатков денежных средств  бюджетов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/>
                        </a:rPr>
                        <a:t>659 118,29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Уменьшение прочих остатков денежных средств  бюджетов муниципальных районов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/>
                        </a:rPr>
                        <a:t>659 118,29</a:t>
                      </a:r>
                    </a:p>
                  </a:txBody>
                  <a:tcPr marL="4896" marR="4896" marT="4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5143512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ru-RU" sz="1200" dirty="0" smtClean="0"/>
              <a:t>Примечание: В декабре был произведен возврат бюджетного кредита 2 124 тыс.руб.</a:t>
            </a:r>
            <a:endParaRPr lang="ru-RU" sz="12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00100" y="857232"/>
          <a:ext cx="714380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22739</TotalTime>
  <Words>659</Words>
  <PresentationFormat>Экран (4:3)</PresentationFormat>
  <Paragraphs>120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Владелец</cp:lastModifiedBy>
  <cp:revision>2134</cp:revision>
  <dcterms:modified xsi:type="dcterms:W3CDTF">2017-07-11T07:47:47Z</dcterms:modified>
</cp:coreProperties>
</file>