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  <p:sldId id="350" r:id="rId11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93" d="100"/>
          <a:sy n="93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781724404937009"/>
          <c:y val="4.7376213913347905E-2"/>
          <c:w val="0.62980388164960655"/>
          <c:h val="0.8102217876788545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522725.64999999991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526753.35000000021</c:v>
                </c:pt>
              </c:numCache>
            </c:numRef>
          </c:val>
        </c:ser>
        <c:axId val="89037056"/>
        <c:axId val="89042944"/>
      </c:barChart>
      <c:catAx>
        <c:axId val="89037056"/>
        <c:scaling>
          <c:orientation val="minMax"/>
        </c:scaling>
        <c:delete val="1"/>
        <c:axPos val="b"/>
        <c:tickLblPos val="nextTo"/>
        <c:crossAx val="89042944"/>
        <c:crosses val="autoZero"/>
        <c:auto val="1"/>
        <c:lblAlgn val="ctr"/>
        <c:lblOffset val="100"/>
      </c:catAx>
      <c:valAx>
        <c:axId val="89042944"/>
        <c:scaling>
          <c:orientation val="minMax"/>
          <c:min val="400000"/>
        </c:scaling>
        <c:axPos val="l"/>
        <c:majorGridlines/>
        <c:numFmt formatCode="#,##0.00" sourceLinked="1"/>
        <c:tickLblPos val="nextTo"/>
        <c:crossAx val="89037056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/>
              <a:t>Запланированная структура расходов бюджета на 201</a:t>
            </a:r>
            <a:r>
              <a:rPr lang="en-US" sz="1800" b="1" i="0" baseline="0" dirty="0" smtClean="0"/>
              <a:t>7</a:t>
            </a:r>
            <a:r>
              <a:rPr lang="ru-RU" sz="1800" b="1" i="0" baseline="0" dirty="0" smtClean="0"/>
              <a:t> год</a:t>
            </a:r>
            <a:endParaRPr lang="ru-RU" sz="1800" b="1" i="0" baseline="0" dirty="0"/>
          </a:p>
        </c:rich>
      </c:tx>
      <c:layout>
        <c:manualLayout>
          <c:xMode val="edge"/>
          <c:yMode val="edge"/>
          <c:x val="3.8513182926520402E-2"/>
          <c:y val="1.3008039036408202E-2"/>
        </c:manualLayout>
      </c:layout>
    </c:title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4.9899584195057189E-2"/>
          <c:y val="0.12818767692779487"/>
          <c:w val="0.54525949241366922"/>
          <c:h val="0.76555503975800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8854617857109726E-2"/>
                  <c:y val="0.11681748253133016"/>
                </c:manualLayout>
              </c:layout>
              <c:showPercent val="1"/>
            </c:dLbl>
            <c:dLbl>
              <c:idx val="1"/>
              <c:layout>
                <c:manualLayout>
                  <c:x val="1.1790043714229727E-2"/>
                  <c:y val="0.12787192578384493"/>
                </c:manualLayout>
              </c:layout>
              <c:showPercent val="1"/>
            </c:dLbl>
            <c:dLbl>
              <c:idx val="2"/>
              <c:layout>
                <c:manualLayout>
                  <c:x val="4.9044859411890955E-3"/>
                  <c:y val="0.10578574359891839"/>
                </c:manualLayout>
              </c:layout>
              <c:showPercent val="1"/>
            </c:dLbl>
            <c:dLbl>
              <c:idx val="3"/>
              <c:layout>
                <c:manualLayout>
                  <c:x val="-1.2184524976036505E-2"/>
                  <c:y val="0.10616045023520333"/>
                </c:manualLayout>
              </c:layout>
              <c:showPercent val="1"/>
            </c:dLbl>
            <c:dLbl>
              <c:idx val="4"/>
              <c:delete val="1"/>
            </c:dLbl>
            <c:dLbl>
              <c:idx val="6"/>
              <c:layout>
                <c:manualLayout>
                  <c:x val="1.3904231308134025E-2"/>
                  <c:y val="3.5397230004663861E-2"/>
                </c:manualLayout>
              </c:layout>
              <c:showPercent val="1"/>
            </c:dLbl>
            <c:dLbl>
              <c:idx val="7"/>
              <c:layout>
                <c:manualLayout>
                  <c:x val="6.5015417964828879E-3"/>
                  <c:y val="0.11540588837395419"/>
                </c:manualLayout>
              </c:layout>
              <c:showPercent val="1"/>
            </c:dLbl>
            <c:dLbl>
              <c:idx val="8"/>
              <c:layout>
                <c:manualLayout>
                  <c:x val="-4.543666902635534E-2"/>
                  <c:y val="8.8255618551034504E-2"/>
                </c:manualLayout>
              </c:layout>
              <c:showPercent val="1"/>
            </c:dLbl>
            <c:dLbl>
              <c:idx val="9"/>
              <c:layout>
                <c:manualLayout>
                  <c:x val="4.7030125356786363E-2"/>
                  <c:y val="9.730149766572268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расходы: 31 853</c:v>
                </c:pt>
                <c:pt idx="1">
                  <c:v>Национальная безопасность и правоохранительная деятельность: 4 151,4</c:v>
                </c:pt>
                <c:pt idx="2">
                  <c:v>Национальная экономика: 16 953,7</c:v>
                </c:pt>
                <c:pt idx="3">
                  <c:v>Жилищно-коммунальное хозяйство: 2 424</c:v>
                </c:pt>
                <c:pt idx="4">
                  <c:v>Охрана окружающей среды: 1000</c:v>
                </c:pt>
                <c:pt idx="5">
                  <c:v>Образование: 35 1136,2</c:v>
                </c:pt>
                <c:pt idx="6">
                  <c:v>Культура, кинематография: 27 058,95</c:v>
                </c:pt>
                <c:pt idx="7">
                  <c:v>Средства массовой информации: 3 310</c:v>
                </c:pt>
                <c:pt idx="8">
                  <c:v>Социальная политика: 53 648</c:v>
                </c:pt>
                <c:pt idx="9">
                  <c:v>Межбюджетные транферты общего характера: 33 896,1</c:v>
                </c:pt>
                <c:pt idx="10">
                  <c:v>Национальная оборона: 1 304</c:v>
                </c:pt>
              </c:strCache>
            </c:str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31853</c:v>
                </c:pt>
                <c:pt idx="1">
                  <c:v>4151.4000000000005</c:v>
                </c:pt>
                <c:pt idx="2">
                  <c:v>16953.7</c:v>
                </c:pt>
                <c:pt idx="3">
                  <c:v>2424</c:v>
                </c:pt>
                <c:pt idx="4">
                  <c:v>1000</c:v>
                </c:pt>
                <c:pt idx="5">
                  <c:v>351136.2</c:v>
                </c:pt>
                <c:pt idx="6">
                  <c:v>27058.95</c:v>
                </c:pt>
                <c:pt idx="7">
                  <c:v>3310</c:v>
                </c:pt>
                <c:pt idx="8">
                  <c:v>53648</c:v>
                </c:pt>
                <c:pt idx="9" formatCode="General">
                  <c:v>33896.1</c:v>
                </c:pt>
                <c:pt idx="10" formatCode="General">
                  <c:v>1304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28323095539463"/>
          <c:y val="0.13945120163678623"/>
          <c:w val="0.33494742796515037"/>
          <c:h val="0.641822359908262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Муниципальный</a:t>
            </a:r>
            <a:r>
              <a:rPr lang="ru-RU" baseline="0" dirty="0" smtClean="0"/>
              <a:t> долг</a:t>
            </a:r>
            <a:endParaRPr lang="ru-RU" dirty="0"/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Получено бюджетных кредитов 34 430 тыс.руб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dd/mm/yyyy</c:formatCode>
                <c:ptCount val="2"/>
                <c:pt idx="0">
                  <c:v>42370</c:v>
                </c:pt>
                <c:pt idx="1">
                  <c:v>42736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15110</c:v>
                </c:pt>
                <c:pt idx="1">
                  <c:v>47416</c:v>
                </c:pt>
              </c:numCache>
            </c:numRef>
          </c:val>
        </c:ser>
        <c:overlap val="100"/>
        <c:axId val="99863168"/>
        <c:axId val="99877248"/>
      </c:barChart>
      <c:dateAx>
        <c:axId val="99863168"/>
        <c:scaling>
          <c:orientation val="minMax"/>
        </c:scaling>
        <c:axPos val="b"/>
        <c:numFmt formatCode="dd/mm/yyyy" sourceLinked="1"/>
        <c:tickLblPos val="nextTo"/>
        <c:crossAx val="99877248"/>
        <c:crosses val="autoZero"/>
        <c:auto val="1"/>
        <c:lblOffset val="100"/>
      </c:dateAx>
      <c:valAx>
        <c:axId val="9987724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986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245891542312"/>
          <c:y val="0.30012136643577081"/>
          <c:w val="0.33112643131106811"/>
          <c:h val="0.3823985760195455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0.64103</cdr:x>
      <cdr:y>0.8046</cdr:y>
    </cdr:from>
    <cdr:to>
      <cdr:x>0.89038</cdr:x>
      <cdr:y>0.85412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357886" y="5000674"/>
          <a:ext cx="208409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Всего 526753,35 тыс.руб.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0.16819</cdr:x>
      <cdr:y>0.40351</cdr:y>
    </cdr:from>
    <cdr:to>
      <cdr:x>0.46116</cdr:x>
      <cdr:y>0.47382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181583">
          <a:off x="1201483" y="1643082"/>
          <a:ext cx="2092919" cy="28630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717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4286256"/>
            <a:ext cx="394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исполнению за </a:t>
            </a:r>
            <a:r>
              <a:rPr lang="en-US" dirty="0" smtClean="0"/>
              <a:t>I </a:t>
            </a:r>
            <a:r>
              <a:rPr lang="ru-RU" dirty="0" smtClean="0"/>
              <a:t>квартал 2017 года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акцизы: </a:t>
            </a:r>
            <a:r>
              <a:rPr lang="en-US" sz="1600" dirty="0" smtClean="0">
                <a:solidFill>
                  <a:schemeClr val="tx1"/>
                </a:solidFill>
              </a:rPr>
              <a:t>1 086</a:t>
            </a:r>
            <a:r>
              <a:rPr lang="ru-RU" sz="1600" dirty="0" smtClean="0">
                <a:solidFill>
                  <a:schemeClr val="tx1"/>
                </a:solidFill>
              </a:rPr>
              <a:t> тыс.руб.</a:t>
            </a:r>
          </a:p>
          <a:p>
            <a:r>
              <a:rPr lang="ru-RU" sz="1600" dirty="0" smtClean="0"/>
              <a:t>-налоги на совокупный доход</a:t>
            </a:r>
            <a:r>
              <a:rPr lang="en-US" sz="1600" dirty="0" smtClean="0"/>
              <a:t>: 3 333.5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-налог на доходы физических лиц</a:t>
            </a:r>
            <a:r>
              <a:rPr lang="en-US" sz="1600" dirty="0" smtClean="0"/>
              <a:t> 102 415.15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-земельный налог:</a:t>
            </a:r>
            <a:r>
              <a:rPr lang="en-US" sz="1600" dirty="0" smtClean="0">
                <a:solidFill>
                  <a:schemeClr val="tx1"/>
                </a:solidFill>
              </a:rPr>
              <a:t> 879</a:t>
            </a:r>
            <a:r>
              <a:rPr lang="ru-RU" sz="1600" dirty="0" smtClean="0">
                <a:solidFill>
                  <a:schemeClr val="tx1"/>
                </a:solidFill>
              </a:rPr>
              <a:t> 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214686"/>
            <a:ext cx="250033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-доходы от использования государственного имущества</a:t>
            </a:r>
            <a:r>
              <a:rPr lang="en-US" sz="1600" dirty="0" smtClean="0">
                <a:solidFill>
                  <a:schemeClr val="tx1"/>
                </a:solidFill>
              </a:rPr>
              <a:t> 31 651 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-штрафы за нарушения законодательства о налогах и сборах: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952.8 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64320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системы: </a:t>
            </a:r>
            <a:r>
              <a:rPr lang="en-US" sz="1600" dirty="0" smtClean="0"/>
              <a:t>371 280.7 </a:t>
            </a:r>
            <a:r>
              <a:rPr lang="ru-RU" sz="1600" dirty="0" smtClean="0"/>
              <a:t>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201</a:t>
            </a: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522725,65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Расходы- 526753,35</a:t>
            </a:r>
            <a:r>
              <a:rPr lang="en-US" sz="1600" dirty="0" smtClean="0"/>
              <a:t> 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214290"/>
          <a:ext cx="835824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14348" y="857232"/>
          <a:ext cx="7500990" cy="5390679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46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480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53</a:t>
                      </a:r>
                      <a:r>
                        <a:rPr kumimoji="0"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438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МП"Развитие и совершенствование образования Бейского района 2016-2020 годы"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030,5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2485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56</a:t>
                      </a:r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18</a:t>
                      </a:r>
                      <a:r>
                        <a:rPr kumimoji="0"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022,2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5392,9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4257,4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102591,35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lang="en-US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7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52"/>
          <a:ext cx="8643998" cy="314592"/>
        </p:xfrm>
        <a:graphic>
          <a:graphicData uri="http://schemas.openxmlformats.org/drawingml/2006/table">
            <a:tbl>
              <a:tblPr/>
              <a:tblGrid>
                <a:gridCol w="7215238"/>
                <a:gridCol w="1428760"/>
              </a:tblGrid>
              <a:tr h="1518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8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муниципального образования Бейский район в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201</a:t>
                      </a:r>
                      <a:r>
                        <a:rPr lang="en-US" sz="1000" b="1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500043"/>
          <a:ext cx="8858312" cy="6234666"/>
        </p:xfrm>
        <a:graphic>
          <a:graphicData uri="http://schemas.openxmlformats.org/drawingml/2006/table">
            <a:tbl>
              <a:tblPr/>
              <a:tblGrid>
                <a:gridCol w="6870161"/>
                <a:gridCol w="1988151"/>
              </a:tblGrid>
              <a:tr h="460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Утверждено, тыс.руб. 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4 027,70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1 389,70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550 363,65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550 363,65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550 363,65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550 363,65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551 753,35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551 753,35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551 753,35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551 753,35</a:t>
                      </a:r>
                    </a:p>
                  </a:txBody>
                  <a:tcPr marL="5361" marR="5361" marT="5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514351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ru-RU" sz="1200" dirty="0" smtClean="0"/>
              <a:t>Примечание: В декабре был произведен возврат бюджетного кредита 2 124 тыс.руб.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1071546"/>
          <a:ext cx="71438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22727</TotalTime>
  <Words>671</Words>
  <PresentationFormat>Экран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2130</cp:revision>
  <dcterms:modified xsi:type="dcterms:W3CDTF">2017-05-15T06:49:31Z</dcterms:modified>
</cp:coreProperties>
</file>