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7"/>
  </p:notesMasterIdLst>
  <p:sldIdLst>
    <p:sldId id="337" r:id="rId2"/>
    <p:sldId id="342" r:id="rId3"/>
    <p:sldId id="355" r:id="rId4"/>
    <p:sldId id="356" r:id="rId5"/>
    <p:sldId id="357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54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17F"/>
    <a:srgbClr val="66FFFF"/>
    <a:srgbClr val="FADAF2"/>
    <a:srgbClr val="99FF33"/>
    <a:srgbClr val="FF9900"/>
    <a:srgbClr val="FE7C58"/>
    <a:srgbClr val="D49E6C"/>
    <a:srgbClr val="A65A6C"/>
    <a:srgbClr val="50BCB9"/>
    <a:srgbClr val="F79B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288" autoAdjust="0"/>
    <p:restoredTop sz="89976" autoAdjust="0"/>
  </p:normalViewPr>
  <p:slideViewPr>
    <p:cSldViewPr>
      <p:cViewPr varScale="1">
        <p:scale>
          <a:sx n="93" d="100"/>
          <a:sy n="93" d="100"/>
        </p:scale>
        <p:origin x="-12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50"/>
      <c:rotY val="180"/>
      <c:perspective val="8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НДФЛ: исполнение 70,11% или 96 434,14 тыс.руб</c:v>
                </c:pt>
                <c:pt idx="1">
                  <c:v>Налоги на товары: исполнение 91,96% или 998,63 тыс.руб</c:v>
                </c:pt>
                <c:pt idx="2">
                  <c:v>Налоги на совокупный доход: исполнение 97,37% или  3 040,93 тыс.руб.</c:v>
                </c:pt>
                <c:pt idx="3">
                  <c:v>Налоги на имущество: исполнение 95,26% или 6 291,9 тыс.руб</c:v>
                </c:pt>
                <c:pt idx="4">
                  <c:v>Государственная пошлина: исполнение 101,75% или 2 187,59 тыс.руб</c:v>
                </c:pt>
                <c:pt idx="5">
                  <c:v>Доходы от использования имущества: исполнение 98,48% или 64 306.26 тыс.руб</c:v>
                </c:pt>
                <c:pt idx="6">
                  <c:v>Платежи за пользование природными ресурсами: исполнение 95,37% или 18 973.89 тыс.руб</c:v>
                </c:pt>
                <c:pt idx="7">
                  <c:v>Доходы от оказания платных услуг: исполнение 97,7% или 41.2 тыс.руб</c:v>
                </c:pt>
                <c:pt idx="8">
                  <c:v>Доходы от продажи активов: исполнение 71,75% или 3 923.92 тыс.руб</c:v>
                </c:pt>
                <c:pt idx="9">
                  <c:v>Штрафы, санкции, возмещение ущерба: исполнение 96,55% или 781.74 тыс.руб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137542.04999999999</c:v>
                </c:pt>
                <c:pt idx="1">
                  <c:v>1086</c:v>
                </c:pt>
                <c:pt idx="2">
                  <c:v>3122.94</c:v>
                </c:pt>
                <c:pt idx="3">
                  <c:v>6605.3</c:v>
                </c:pt>
                <c:pt idx="4">
                  <c:v>2150</c:v>
                </c:pt>
                <c:pt idx="5">
                  <c:v>65300.219999999994</c:v>
                </c:pt>
                <c:pt idx="6">
                  <c:v>19895.34</c:v>
                </c:pt>
                <c:pt idx="7" formatCode="General">
                  <c:v>42.4</c:v>
                </c:pt>
                <c:pt idx="8">
                  <c:v>5469</c:v>
                </c:pt>
                <c:pt idx="9" formatCode="General">
                  <c:v>809.7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НДФЛ: исполнение 70,11% или 96 434,14 тыс.руб</c:v>
                </c:pt>
                <c:pt idx="1">
                  <c:v>Налоги на товары: исполнение 91,96% или 998,63 тыс.руб</c:v>
                </c:pt>
                <c:pt idx="2">
                  <c:v>Налоги на совокупный доход: исполнение 97,37% или  3 040,93 тыс.руб.</c:v>
                </c:pt>
                <c:pt idx="3">
                  <c:v>Налоги на имущество: исполнение 95,26% или 6 291,9 тыс.руб</c:v>
                </c:pt>
                <c:pt idx="4">
                  <c:v>Государственная пошлина: исполнение 101,75% или 2 187,59 тыс.руб</c:v>
                </c:pt>
                <c:pt idx="5">
                  <c:v>Доходы от использования имущества: исполнение 98,48% или 64 306.26 тыс.руб</c:v>
                </c:pt>
                <c:pt idx="6">
                  <c:v>Платежи за пользование природными ресурсами: исполнение 95,37% или 18 973.89 тыс.руб</c:v>
                </c:pt>
                <c:pt idx="7">
                  <c:v>Доходы от оказания платных услуг: исполнение 97,7% или 41.2 тыс.руб</c:v>
                </c:pt>
                <c:pt idx="8">
                  <c:v>Доходы от продажи активов: исполнение 71,75% или 3 923.92 тыс.руб</c:v>
                </c:pt>
                <c:pt idx="9">
                  <c:v>Штрафы, санкции, возмещение ущерба: исполнение 96,55% или 781.74 тыс.руб</c:v>
                </c:pt>
              </c:strCache>
            </c:strRef>
          </c:cat>
          <c:val>
            <c:numRef>
              <c:f>Лист1!$C$2:$C$11</c:f>
              <c:numCache>
                <c:formatCode>0.00%</c:formatCode>
                <c:ptCount val="10"/>
                <c:pt idx="0">
                  <c:v>0.70109999999999995</c:v>
                </c:pt>
                <c:pt idx="1">
                  <c:v>0.91959999999999997</c:v>
                </c:pt>
                <c:pt idx="2">
                  <c:v>0.97370000000000001</c:v>
                </c:pt>
                <c:pt idx="3">
                  <c:v>0.95260000000000011</c:v>
                </c:pt>
                <c:pt idx="4">
                  <c:v>1.0174999999999998</c:v>
                </c:pt>
                <c:pt idx="5">
                  <c:v>0.98480000000000001</c:v>
                </c:pt>
                <c:pt idx="6">
                  <c:v>0.9537000000000001</c:v>
                </c:pt>
                <c:pt idx="7">
                  <c:v>0.97699999999999998</c:v>
                </c:pt>
                <c:pt idx="8">
                  <c:v>0.71750000000000003</c:v>
                </c:pt>
                <c:pt idx="9">
                  <c:v>0.96550000000000002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549874132210873"/>
          <c:y val="7.8933738641236303E-2"/>
          <c:w val="0.32471539444866682"/>
          <c:h val="0.82809753323087765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Подпрограммы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      Подпрограмма "Дошкольные образовательные организации (2016-2020 годы)":исполнение 84,19%</c:v>
                </c:pt>
                <c:pt idx="1">
                  <c:v>      Подпрограмма "Общеобразовательные организации (2016-2020 годы)":исполнение 87,98%</c:v>
                </c:pt>
                <c:pt idx="2">
                  <c:v>      Подпрограмма "Общеобразовательные организации (школы-интернаты) (2016-2020 годы)":исполнение 96,04%</c:v>
                </c:pt>
                <c:pt idx="3">
                  <c:v>      Подпрограмма "Организация дополнительного образования (2016-2020 годы)":исполнение 62,94%</c:v>
                </c:pt>
                <c:pt idx="4">
                  <c:v>      Подпрограмма "Образование детей-инвалидов и детей с ограниченными возможностями здоровья (2016-2020 годы)":исполнение  89,48%</c:v>
                </c:pt>
                <c:pt idx="5">
                  <c:v>      Подпрограмма "Развитие образования (2016-2020 годы)":исполнение 78,56%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87356.2</c:v>
                </c:pt>
                <c:pt idx="1">
                  <c:v>149504.4</c:v>
                </c:pt>
                <c:pt idx="2">
                  <c:v>111542.2</c:v>
                </c:pt>
                <c:pt idx="3">
                  <c:v>20347.5</c:v>
                </c:pt>
                <c:pt idx="4">
                  <c:v>42561.1</c:v>
                </c:pt>
                <c:pt idx="5">
                  <c:v>17770.900000000001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154217594295791"/>
          <c:y val="0.11780256548700077"/>
          <c:w val="0.33222478927955468"/>
          <c:h val="0.7887195471130096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Подпрограммы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Подпрограмма "Старшее поколение на 2014-2019гг.": исполнение 96,33%</c:v>
                </c:pt>
                <c:pt idx="1">
                  <c:v>      Подпрограмма "Молодежь Бейского района на 2014-2019гг.": исполнение 100%</c:v>
                </c:pt>
                <c:pt idx="2">
                  <c:v>      Подпрограмма "Совершенствование социальной поддержки семьи и детства на 2014-2019гг.": исполнение 97,76%</c:v>
                </c:pt>
                <c:pt idx="3">
                  <c:v>      Подпрограмма "Дети-сироты на 2014-2019гг.": исполнение 64,42%</c:v>
                </c:pt>
                <c:pt idx="4">
                  <c:v>      Подпрограмма "Организация отдыха детей на 2014-2019гг.": исполнение 99,94%</c:v>
                </c:pt>
                <c:pt idx="5">
                  <c:v> Подпрограмма "Развитие мер социальной поддержки отдельных категорий граждан на 2017-2019 годы":исполнение 15,04%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5080</c:v>
                </c:pt>
                <c:pt idx="1">
                  <c:v>34</c:v>
                </c:pt>
                <c:pt idx="2">
                  <c:v>45818</c:v>
                </c:pt>
                <c:pt idx="3">
                  <c:v>22392.639999999989</c:v>
                </c:pt>
                <c:pt idx="4">
                  <c:v>1300</c:v>
                </c:pt>
                <c:pt idx="5">
                  <c:v>378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9126278851767"/>
          <c:y val="0.10315388831623556"/>
          <c:w val="0.33426900189430642"/>
          <c:h val="0.71535488146075688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2600835731011106"/>
                  <c:y val="-2.2715931216152098E-2"/>
                </c:manualLayout>
              </c:layout>
              <c:showVal val="1"/>
            </c:dLbl>
            <c:dLbl>
              <c:idx val="1"/>
              <c:layout>
                <c:manualLayout>
                  <c:x val="8.09856893415693E-2"/>
                  <c:y val="-0.12748367937957067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ДПО: исполнение 100%</c:v>
                </c:pt>
                <c:pt idx="1">
                  <c:v>Красный крест: исполнение 100%</c:v>
                </c:pt>
                <c:pt idx="2">
                  <c:v>Межбюджетные трансферты: исполнение 100%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250</c:v>
                </c:pt>
                <c:pt idx="1">
                  <c:v>130</c:v>
                </c:pt>
                <c:pt idx="2">
                  <c:v>1200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977716873367565"/>
          <c:y val="0.32076461493152708"/>
          <c:w val="0.32031575238543575"/>
          <c:h val="0.42860035340892355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 smtClean="0"/>
              <a:t>Не программные расходы </a:t>
            </a:r>
            <a:r>
              <a:rPr lang="en-US" sz="1600" b="1" i="0" u="none" strike="noStrike" baseline="0" dirty="0" smtClean="0"/>
              <a:t>(</a:t>
            </a:r>
            <a:r>
              <a:rPr lang="ru-RU" sz="1600" b="1" i="0" u="none" strike="noStrike" baseline="0" dirty="0" err="1" smtClean="0"/>
              <a:t>тыс.руб</a:t>
            </a:r>
            <a:r>
              <a:rPr lang="ru-RU" sz="1600" b="1" i="0" u="none" strike="noStrike" baseline="0" dirty="0" smtClean="0"/>
              <a:t>)</a:t>
            </a:r>
            <a:endParaRPr lang="ru-RU" sz="16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3752076899762275"/>
                  <c:y val="-3.5171434293750151E-2"/>
                </c:manualLayout>
              </c:layout>
              <c:showVal val="1"/>
            </c:dLbl>
            <c:dLbl>
              <c:idx val="2"/>
              <c:layout>
                <c:manualLayout>
                  <c:x val="-0.11346871778142677"/>
                  <c:y val="-0.19525161140267938"/>
                </c:manualLayout>
              </c:layout>
              <c:showVal val="1"/>
            </c:dLbl>
            <c:dLbl>
              <c:idx val="3"/>
              <c:layout>
                <c:manualLayout>
                  <c:x val="-2.2456322721922543E-2"/>
                  <c:y val="-6.6217361872335428E-2"/>
                </c:manualLayout>
              </c:layout>
              <c:showVal val="1"/>
            </c:dLbl>
            <c:dLbl>
              <c:idx val="4"/>
              <c:layout>
                <c:manualLayout>
                  <c:x val="1.7205372369108195E-2"/>
                  <c:y val="6.5544014856705593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      Обеспечение деятельности представительного органа муниципального образования  Бейский район:исполнено 68,13%
</c:v>
                </c:pt>
                <c:pt idx="1">
                  <c:v>      Обеспечение функционирования администрации муниципального образования Бейский район:исполнено 83,87%
</c:v>
                </c:pt>
                <c:pt idx="2">
                  <c:v>      Обеспечение функционирования Избирательной комиссии в Бейском районе:исполнено 99,85%</c:v>
                </c:pt>
                <c:pt idx="3">
                  <c:v>      Обеспечение функционирования контрольно-счетной комиссии муниципального образования Бейский район:исполнено 74,49%</c:v>
                </c:pt>
                <c:pt idx="5">
                  <c:v>      Обеспечение деятельности органов местного самоуправления (муниципальных учреждений) муниципального образования Бейский район:исполнено 88,94%
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3460.09</c:v>
                </c:pt>
                <c:pt idx="1">
                  <c:v>24483.32</c:v>
                </c:pt>
                <c:pt idx="2">
                  <c:v>1360</c:v>
                </c:pt>
                <c:pt idx="3">
                  <c:v>1661.5</c:v>
                </c:pt>
                <c:pt idx="5">
                  <c:v>114252.39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098488564726852"/>
          <c:y val="9.0358970051850798E-2"/>
          <c:w val="0.33828682943572658"/>
          <c:h val="0.8071858617226608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210"/>
      <c:perspective val="30"/>
    </c:view3D>
    <c:plotArea>
      <c:layout>
        <c:manualLayout>
          <c:layoutTarget val="inner"/>
          <c:xMode val="edge"/>
          <c:yMode val="edge"/>
          <c:x val="6.0219813696456466E-2"/>
          <c:y val="6.7048722901910385E-2"/>
          <c:w val="0.5290616031207247"/>
          <c:h val="0.726602974483319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на выравнивание бюджетной обеспеченности: исполнение 100% или 12228 тыс.руб</c:v>
                </c:pt>
                <c:pt idx="1">
                  <c:v>Дотации бюджетам на поддержку мер по обеспечению сбалансированности бюджетов: исполнение 100% или 13917 тыс.руб</c:v>
                </c:pt>
                <c:pt idx="2">
                  <c:v>Субсидии бюджетам бюджетной системы РФ: исполнение 66,14% или 15 674,00 тыс.руб
</c:v>
                </c:pt>
                <c:pt idx="3">
                  <c:v> Субвенции бюджетам бюджетной системы Российской Федерации: исполнение 91,58% или 369 497,87 тыс.руб
</c:v>
                </c:pt>
                <c:pt idx="4">
                  <c:v>Иные медбюджетные трансферты: исполнение 100% или 3 237.95 тыс.руб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12228</c:v>
                </c:pt>
                <c:pt idx="1">
                  <c:v>13917</c:v>
                </c:pt>
                <c:pt idx="2" formatCode="#,##0.00">
                  <c:v>23697.9</c:v>
                </c:pt>
                <c:pt idx="3" formatCode="#,##0.00">
                  <c:v>403488.63999999996</c:v>
                </c:pt>
                <c:pt idx="4" formatCode="#,##0.00">
                  <c:v>3237.9500000000003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70"/>
      <c:perspective val="30"/>
    </c:view3D>
    <c:plotArea>
      <c:layout>
        <c:manualLayout>
          <c:layoutTarget val="inner"/>
          <c:xMode val="edge"/>
          <c:yMode val="edge"/>
          <c:x val="0.10448269951173463"/>
          <c:y val="0.23379782161437621"/>
          <c:w val="0.4717362571298484"/>
          <c:h val="0.670809892118630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    Общегосударственные вопросы: 34 939,10 тыс.руб или 82.47%</c:v>
                </c:pt>
                <c:pt idx="1">
                  <c:v>    Национальная оборона: 1304 тыс.руб или 100%</c:v>
                </c:pt>
                <c:pt idx="2">
                  <c:v>    Национальная безопасность и правоохранительная деятельность: 5 804.6 тыс руб. или 90.91%</c:v>
                </c:pt>
                <c:pt idx="3">
                  <c:v>    Национальная экономика: 20 093,66 тыс.руб или 74,3%</c:v>
                </c:pt>
                <c:pt idx="4">
                  <c:v>    Жилищно-коммунальное хозяйство: 6 055,72 тыс.руб или 85%</c:v>
                </c:pt>
                <c:pt idx="5">
                  <c:v>    Охрана окружающей среды: 1000 тыс.руб или 100%</c:v>
                </c:pt>
                <c:pt idx="6">
                  <c:v>    Образование: 392 784,6 тыс.руб. или 87,67%</c:v>
                </c:pt>
                <c:pt idx="7">
                  <c:v>    Культура, кинематография: 36 119,87 тыс.руб или 80,51%</c:v>
                </c:pt>
                <c:pt idx="8">
                  <c:v>    Социальная политика: 64 268,61 тыс.руб или 87.5%</c:v>
                </c:pt>
                <c:pt idx="9">
                  <c:v>    Средства массовой информации: 4 326,72 тыс.рую. Или 89,95%</c:v>
                </c:pt>
                <c:pt idx="10">
                  <c:v>    Обслуживание государственного и муниципального долга: 48,3тыс.руб. или 99.9%</c:v>
                </c:pt>
                <c:pt idx="11">
                  <c:v>    Межбюджетные трансферты общего характера бюджетам субъектов российской федерации и муниципальных образований: 45 119,90тыс.руб или 93,74%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42366.3</c:v>
                </c:pt>
                <c:pt idx="1">
                  <c:v>1304</c:v>
                </c:pt>
                <c:pt idx="2">
                  <c:v>6384.87</c:v>
                </c:pt>
                <c:pt idx="3">
                  <c:v>27045.279999999995</c:v>
                </c:pt>
                <c:pt idx="4">
                  <c:v>7124.21</c:v>
                </c:pt>
                <c:pt idx="5">
                  <c:v>1000</c:v>
                </c:pt>
                <c:pt idx="6">
                  <c:v>448028.38</c:v>
                </c:pt>
                <c:pt idx="7">
                  <c:v>44865.93</c:v>
                </c:pt>
                <c:pt idx="8">
                  <c:v>73451.64</c:v>
                </c:pt>
                <c:pt idx="9" formatCode="#,##0.00">
                  <c:v>4810</c:v>
                </c:pt>
                <c:pt idx="10">
                  <c:v>48.349999999999994</c:v>
                </c:pt>
                <c:pt idx="11" formatCode="#,##0.00">
                  <c:v>48131.199999999997</c:v>
                </c:pt>
              </c:numCache>
            </c:numRef>
          </c:val>
        </c:ser>
      </c:pie3DChart>
    </c:plotArea>
    <c:legend>
      <c:legendPos val="tr"/>
      <c:layout>
        <c:manualLayout>
          <c:xMode val="edge"/>
          <c:yMode val="edge"/>
          <c:x val="0.639064397885444"/>
          <c:y val="0"/>
          <c:w val="0.35625727228567239"/>
          <c:h val="1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611 865,12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484766.14999999985</c:v>
                </c:pt>
                <c:pt idx="1">
                  <c:v>127098.97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704 560,14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559342.85000000044</c:v>
                </c:pt>
                <c:pt idx="1">
                  <c:v>145217.29</c:v>
                </c:pt>
              </c:numCache>
            </c:numRef>
          </c:val>
        </c:ser>
        <c:shape val="box"/>
        <c:axId val="87014016"/>
        <c:axId val="87019904"/>
        <c:axId val="69878656"/>
      </c:bar3DChart>
      <c:catAx>
        <c:axId val="8701401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87019904"/>
        <c:crosses val="autoZero"/>
        <c:auto val="1"/>
        <c:lblAlgn val="ctr"/>
        <c:lblOffset val="100"/>
      </c:catAx>
      <c:valAx>
        <c:axId val="87019904"/>
        <c:scaling>
          <c:orientation val="minMax"/>
        </c:scaling>
        <c:delete val="1"/>
        <c:axPos val="l"/>
        <c:majorGridlines/>
        <c:numFmt formatCode="#,##0.00" sourceLinked="1"/>
        <c:tickLblPos val="nextTo"/>
        <c:crossAx val="87014016"/>
        <c:crosses val="autoZero"/>
        <c:crossBetween val="between"/>
      </c:valAx>
      <c:serAx>
        <c:axId val="69878656"/>
        <c:scaling>
          <c:orientation val="minMax"/>
        </c:scaling>
        <c:delete val="1"/>
        <c:axPos val="b"/>
        <c:tickLblPos val="nextTo"/>
        <c:crossAx val="87019904"/>
        <c:crosses val="autoZero"/>
      </c:serAx>
    </c:plotArea>
    <c:legend>
      <c:legendPos val="r"/>
      <c:layout>
        <c:manualLayout>
          <c:xMode val="edge"/>
          <c:yMode val="edge"/>
          <c:x val="0.79331819788572833"/>
          <c:y val="0.33722589158771688"/>
          <c:w val="0.19671302453496733"/>
          <c:h val="0.19101462390748206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Подпрограммы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 "Развитие системы обращения с отходами на территории муниципального образования Бейский район на 2014-2019гг.":исполнение 100%</c:v>
                </c:pt>
                <c:pt idx="1">
                  <c:v> "Свой дом муниципального образования Бейский район на 2014-2019гг.":исполнение 100%</c:v>
                </c:pt>
                <c:pt idx="2">
                  <c:v> "Энергосбережение и повышение энергоэффективности в муниципальном образовании Бейский район на 2014-2019гг.":исполнение 93,62%
</c:v>
                </c:pt>
                <c:pt idx="3">
                  <c:v>Подпрограмма "Разработка документов территориального планирования муниципального образования Бейский район на 2014-2019гг.":исполнение 41,42%</c:v>
                </c:pt>
                <c:pt idx="4">
                  <c:v>Подпрограмма "Чистая вода на 2014-2019гг.":исполнение 99,97%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1000</c:v>
                </c:pt>
                <c:pt idx="1">
                  <c:v>1157.26</c:v>
                </c:pt>
                <c:pt idx="2" formatCode="#,##0.00">
                  <c:v>7835.85</c:v>
                </c:pt>
                <c:pt idx="3" formatCode="#,##0.00">
                  <c:v>1024.2</c:v>
                </c:pt>
                <c:pt idx="4" formatCode="General">
                  <c:v>43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542501660808805"/>
          <c:y val="4.4549755795871303E-2"/>
          <c:w val="0.33460620581260841"/>
          <c:h val="0.9400989372433141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Подпрограммы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 "Развитие клубного дела, кинематографии, поддержка народного творчества и молодежных инициатив в Бейском районе на 2014-2019гг.":исполнение 83,99%</c:v>
                </c:pt>
                <c:pt idx="1">
                  <c:v> "Популяризация культурного наследия, развитие туризма и музейного дела в Бейском районе на 2014-2019гг.":исполнение 83,36%</c:v>
                </c:pt>
                <c:pt idx="2">
                  <c:v> "Развитие и модернизация библиотечного дела в Бейском районе на 2014-2019гг." :исполнение 71,42%</c:v>
                </c:pt>
                <c:pt idx="3">
                  <c:v>Сохранение и развитие культурного наследия, как основы развития села на 2014-2019гг.:исполнение 98,57%</c:v>
                </c:pt>
                <c:pt idx="4">
                  <c:v>Развитие физической культуры и спорта на территории Бейского района на 2014-2019гг.:исполнение 99,98%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13607</c:v>
                </c:pt>
                <c:pt idx="1">
                  <c:v>1367.4</c:v>
                </c:pt>
                <c:pt idx="2">
                  <c:v>12765.68</c:v>
                </c:pt>
                <c:pt idx="3">
                  <c:v>2164.4</c:v>
                </c:pt>
                <c:pt idx="4" formatCode="General">
                  <c:v>84.3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97654217735459"/>
          <c:y val="0.19233933848004794"/>
          <c:w val="0.33896701591181078"/>
          <c:h val="0.45743511856434949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Подпрограммы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      Подпрограмма "Социальное развитие села в муниципальном образовании Бейский район на 2014-2019гг.":исполнение 74,10%
</c:v>
                </c:pt>
                <c:pt idx="1">
                  <c:v>      Подпрограмма "Развитие приоритетных направлений сельского хозяйства муниципального образования Бейский район на 2014-2019гг.":исполнение 62,22%
</c:v>
                </c:pt>
                <c:pt idx="2">
                  <c:v>      Подпрограмма "Сохранение и развитие малых сёл Бейского района (2014-2019годы)":исполнение 17,81%
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1727.7</c:v>
                </c:pt>
                <c:pt idx="1">
                  <c:v>989</c:v>
                </c:pt>
                <c:pt idx="2">
                  <c:v>4347.72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Подпрограммы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Подпрограмма "Сохранение и развитие субъектов малого и среднего предпринимательства в муниципальном образовании Бейский район на 2014-2019гг.":исполнение 100%</c:v>
                </c:pt>
                <c:pt idx="1">
                  <c:v>      Подпрограмма "Профессиональное развитие муниципальной службы муниципального образования Бейский район на 2014-2019гг.":исполнение 38,95%
</c:v>
                </c:pt>
                <c:pt idx="2">
                  <c:v>      Подпрограмма "Улучшение условий и охраны труда в Бейском районе на 2014-2019гг.":исполнение 100%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101.51</c:v>
                </c:pt>
                <c:pt idx="1">
                  <c:v>86</c:v>
                </c:pt>
                <c:pt idx="2">
                  <c:v>4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05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Подпрограммы</a:t>
            </a:r>
            <a:endParaRPr lang="ru-RU" dirty="0"/>
          </a:p>
        </c:rich>
      </c:tx>
      <c:layout/>
    </c:title>
    <c:view3D>
      <c:rotX val="50"/>
      <c:rotY val="350"/>
      <c:perspective val="20"/>
    </c:view3D>
    <c:plotArea>
      <c:layout>
        <c:manualLayout>
          <c:layoutTarget val="inner"/>
          <c:xMode val="edge"/>
          <c:yMode val="edge"/>
          <c:x val="9.4841429649235046E-2"/>
          <c:y val="0.1703778737570277"/>
          <c:w val="0.47768275784177688"/>
          <c:h val="0.725829645032310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7904843586023345"/>
                  <c:y val="-5.7608926847625419E-2"/>
                </c:manualLayout>
              </c:layout>
              <c:showVal val="1"/>
            </c:dLbl>
            <c:dLbl>
              <c:idx val="1"/>
              <c:layout>
                <c:manualLayout>
                  <c:x val="-0.15646249225016845"/>
                  <c:y val="-0.1345791446438161"/>
                </c:manualLayout>
              </c:layout>
              <c:showVal val="1"/>
            </c:dLbl>
            <c:dLbl>
              <c:idx val="2"/>
              <c:layout>
                <c:manualLayout>
                  <c:x val="-6.7935904255510132E-2"/>
                  <c:y val="-0.13516652165550505"/>
                </c:manualLayout>
              </c:layout>
              <c:showVal val="1"/>
            </c:dLbl>
            <c:dLbl>
              <c:idx val="3"/>
              <c:layout>
                <c:manualLayout>
                  <c:x val="1.3678109019524019E-2"/>
                  <c:y val="-7.0442156180838683E-2"/>
                </c:manualLayout>
              </c:layout>
              <c:showVal val="1"/>
            </c:dLbl>
            <c:dLbl>
              <c:idx val="4"/>
              <c:layout>
                <c:manualLayout>
                  <c:x val="3.6991134264294206E-2"/>
                  <c:y val="-3.0289638131403031E-2"/>
                </c:manualLayout>
              </c:layout>
              <c:showVal val="1"/>
            </c:dLbl>
            <c:dLbl>
              <c:idx val="5"/>
              <c:layout>
                <c:manualLayout>
                  <c:x val="5.0259587956611992E-2"/>
                  <c:y val="-2.4127906025495537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 "Повышение безопасности дорожного движения в муниципальном образовании Бейский район на 2014-2019гг.:исполнение 100%</c:v>
                </c:pt>
                <c:pt idx="1">
                  <c:v> "О мерах по противодействию терроризму и экстремизму на территории муниципального образования Бейский район на 2014-2019гг.":исполнение 99,95%</c:v>
                </c:pt>
                <c:pt idx="2">
                  <c:v> "Комплексные меры по профилактике злоупотребления наркотикам и их незаконному обороту на 2014-2019гг.":исполнение 99,92%</c:v>
                </c:pt>
                <c:pt idx="3">
                  <c:v> "Предупреждение безнадзорности и правонарушений несовершеннолетних в Бейском районе на 2014-2019гг.":исполнение 33,00%</c:v>
                </c:pt>
                <c:pt idx="4">
                  <c:v> "Профилактика правонарушений, обеспечение безопасности и общественного порядка на территории муниципального образования Бейский район на 2014-2019гг." 100,00%</c:v>
                </c:pt>
                <c:pt idx="5">
                  <c:v> "Создание общественных спасательных постов в муниципальном образовании Бейский район на 2014-2019гг." :исполнение 100%</c:v>
                </c:pt>
                <c:pt idx="6">
                  <c:v>"Развитие единой дежурно-диспетчерской службы администрации Бейского района на 2016-2019гг.":исполнение 75,05%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100</c:v>
                </c:pt>
                <c:pt idx="1">
                  <c:v>15.2</c:v>
                </c:pt>
                <c:pt idx="2" formatCode="#,##0.00">
                  <c:v>31</c:v>
                </c:pt>
                <c:pt idx="3">
                  <c:v>5</c:v>
                </c:pt>
                <c:pt idx="4">
                  <c:v>50</c:v>
                </c:pt>
                <c:pt idx="5" formatCode="#,##0.00">
                  <c:v>137.13999999999999</c:v>
                </c:pt>
                <c:pt idx="6" formatCode="#,##0.00">
                  <c:v>3494.65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322142183114185"/>
          <c:y val="3.0328130368625132E-2"/>
          <c:w val="0.33719275551353717"/>
          <c:h val="0.81280398260156961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0.50459</cdr:x>
      <cdr:y>0.9375</cdr:y>
    </cdr:from>
    <cdr:to>
      <cdr:x>0.97248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29090" y="5357850"/>
          <a:ext cx="364333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0.49541</cdr:x>
      <cdr:y>0.92105</cdr:y>
    </cdr:from>
    <cdr:to>
      <cdr:x>0.8532</cdr:x>
      <cdr:y>0.98355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57652" y="5000660"/>
          <a:ext cx="2786019" cy="339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Всего: </a:t>
          </a:r>
          <a:r>
            <a:rPr lang="ru-RU" sz="1600" b="1" dirty="0">
              <a:latin typeface="+mn-lt"/>
              <a:ea typeface="+mn-ea"/>
              <a:cs typeface="+mn-cs"/>
            </a:rPr>
            <a:t>613 064,70</a:t>
          </a:r>
          <a:r>
            <a:rPr lang="ru-RU" sz="1600" dirty="0" smtClean="0"/>
            <a:t> </a:t>
          </a:r>
          <a:r>
            <a:rPr lang="ru-RU" sz="1600" b="1" dirty="0" smtClean="0"/>
            <a:t>. исполнение </a:t>
          </a:r>
          <a:r>
            <a:rPr lang="ru-RU" sz="1600" b="1" dirty="0">
              <a:latin typeface="+mn-lt"/>
              <a:ea typeface="+mn-ea"/>
              <a:cs typeface="+mn-cs"/>
            </a:rPr>
            <a:t>87,51%</a:t>
          </a:r>
          <a:r>
            <a:rPr lang="ru-RU" sz="1600" dirty="0" smtClean="0"/>
            <a:t> </a:t>
          </a:r>
          <a:r>
            <a:rPr lang="ru-RU" sz="1600" b="1" dirty="0" smtClean="0"/>
            <a:t>.</a:t>
          </a:r>
          <a:endParaRPr lang="ru-RU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0.21186</cdr:x>
      <cdr:y>0.94667</cdr:y>
    </cdr:from>
    <cdr:to>
      <cdr:x>0.98305</cdr:x>
      <cdr:y>0.9973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85950" y="5072098"/>
          <a:ext cx="6500858" cy="271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Всего  </a:t>
          </a:r>
          <a:r>
            <a:rPr lang="ru-RU" sz="1600" b="1" dirty="0">
              <a:latin typeface="+mn-lt"/>
              <a:ea typeface="+mn-ea"/>
              <a:cs typeface="+mn-cs"/>
            </a:rPr>
            <a:t>458 509,49</a:t>
          </a:r>
          <a:r>
            <a:rPr lang="ru-RU" sz="1600" b="1" dirty="0" smtClean="0"/>
            <a:t> тыс.руб. исполнение </a:t>
          </a:r>
          <a:r>
            <a:rPr lang="ru-RU" sz="1600" b="1" dirty="0">
              <a:latin typeface="+mn-lt"/>
              <a:ea typeface="+mn-ea"/>
              <a:cs typeface="+mn-cs"/>
            </a:rPr>
            <a:t>90,75%</a:t>
          </a:r>
          <a:r>
            <a:rPr lang="ru-RU" sz="1600" b="1" dirty="0" smtClean="0"/>
            <a:t> или 416 084.27 тыс.руб.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0.15888</cdr:x>
      <cdr:y>0.8481</cdr:y>
    </cdr:from>
    <cdr:to>
      <cdr:x>0.98131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14447" y="4786346"/>
          <a:ext cx="6286556" cy="857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600" dirty="0" smtClean="0"/>
            <a:t>Прочие безвозмездные поступления составили 1 939,22  тыс.руб.</a:t>
          </a:r>
          <a:endParaRPr lang="ru-RU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0.66981</cdr:x>
      <cdr:y>0.8125</cdr:y>
    </cdr:from>
    <cdr:to>
      <cdr:x>0.92453</cdr:x>
      <cdr:y>0.9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72098" y="4643470"/>
          <a:ext cx="192882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b="1" dirty="0" smtClean="0"/>
            <a:t>Всего по МП</a:t>
          </a:r>
        </a:p>
        <a:p xmlns:a="http://schemas.openxmlformats.org/drawingml/2006/main">
          <a:r>
            <a:rPr lang="ru-RU" b="1" dirty="0" smtClean="0"/>
            <a:t>План </a:t>
          </a:r>
          <a:r>
            <a:rPr lang="ru-RU" b="1" dirty="0">
              <a:latin typeface="+mn-lt"/>
              <a:ea typeface="+mn-ea"/>
              <a:cs typeface="+mn-cs"/>
            </a:rPr>
            <a:t>29 994,78</a:t>
          </a:r>
          <a:r>
            <a:rPr lang="ru-RU" b="1" dirty="0" smtClean="0"/>
            <a:t> тыс.руб.</a:t>
          </a:r>
        </a:p>
        <a:p xmlns:a="http://schemas.openxmlformats.org/drawingml/2006/main">
          <a:r>
            <a:rPr lang="ru-RU" sz="1100" b="1" dirty="0" smtClean="0"/>
            <a:t>Факт </a:t>
          </a:r>
          <a:r>
            <a:rPr lang="ru-RU" b="1" dirty="0">
              <a:latin typeface="+mn-lt"/>
              <a:ea typeface="+mn-ea"/>
              <a:cs typeface="+mn-cs"/>
            </a:rPr>
            <a:t>23 909,58</a:t>
          </a:r>
          <a:r>
            <a:rPr lang="ru-RU" b="1" dirty="0" smtClean="0"/>
            <a:t> </a:t>
          </a:r>
          <a:r>
            <a:rPr lang="ru-RU" sz="1100" b="1" dirty="0" smtClean="0"/>
            <a:t>тыс.руб.</a:t>
          </a:r>
          <a:endParaRPr lang="ru-RU" sz="11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0.65902</cdr:x>
      <cdr:y>0.78896</cdr:y>
    </cdr:from>
    <cdr:to>
      <cdr:x>0.87541</cdr:x>
      <cdr:y>0.89124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86358" y="3857636"/>
          <a:ext cx="1571607" cy="500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Всего по МП</a:t>
          </a:r>
        </a:p>
        <a:p xmlns:a="http://schemas.openxmlformats.org/drawingml/2006/main">
          <a:r>
            <a:rPr lang="ru-RU" sz="1100" b="1" dirty="0" smtClean="0"/>
            <a:t>План </a:t>
          </a:r>
          <a:r>
            <a:rPr lang="ru-RU" b="1" dirty="0">
              <a:latin typeface="+mn-lt"/>
              <a:ea typeface="+mn-ea"/>
              <a:cs typeface="+mn-cs"/>
            </a:rPr>
            <a:t>8 648,32</a:t>
          </a:r>
          <a:r>
            <a:rPr lang="ru-RU" b="1" dirty="0" smtClean="0"/>
            <a:t> </a:t>
          </a:r>
          <a:r>
            <a:rPr lang="ru-RU" sz="1100" b="1" dirty="0" smtClean="0"/>
            <a:t>тыс.руб.</a:t>
          </a:r>
        </a:p>
        <a:p xmlns:a="http://schemas.openxmlformats.org/drawingml/2006/main">
          <a:r>
            <a:rPr lang="ru-RU" b="1" dirty="0" smtClean="0"/>
            <a:t>Факт </a:t>
          </a:r>
          <a:r>
            <a:rPr lang="ru-RU" b="1" dirty="0">
              <a:latin typeface="+mn-lt"/>
              <a:ea typeface="+mn-ea"/>
              <a:cs typeface="+mn-cs"/>
            </a:rPr>
            <a:t>3 725,91</a:t>
          </a:r>
          <a:r>
            <a:rPr lang="ru-RU" b="1" dirty="0" smtClean="0"/>
            <a:t>  тыс.руб.</a:t>
          </a:r>
          <a:endParaRPr lang="ru-RU" sz="11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0.61719</cdr:x>
      <cdr:y>0.83929</cdr:y>
    </cdr:from>
    <cdr:to>
      <cdr:x>0.96875</cdr:x>
      <cdr:y>0.97078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62380" y="4103702"/>
          <a:ext cx="2143140" cy="642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Всего по МП</a:t>
          </a:r>
        </a:p>
        <a:p xmlns:a="http://schemas.openxmlformats.org/drawingml/2006/main">
          <a:r>
            <a:rPr lang="ru-RU" sz="1400" b="1" dirty="0" smtClean="0"/>
            <a:t>План </a:t>
          </a:r>
          <a:r>
            <a:rPr lang="ru-RU" sz="1400" b="1" dirty="0">
              <a:latin typeface="+mn-lt"/>
              <a:ea typeface="+mn-ea"/>
              <a:cs typeface="+mn-cs"/>
            </a:rPr>
            <a:t>191,51</a:t>
          </a:r>
          <a:r>
            <a:rPr lang="ru-RU" sz="1400" b="1" dirty="0" smtClean="0"/>
            <a:t> тыс.руб.</a:t>
          </a:r>
        </a:p>
        <a:p xmlns:a="http://schemas.openxmlformats.org/drawingml/2006/main">
          <a:r>
            <a:rPr lang="ru-RU" sz="1400" b="1" dirty="0" smtClean="0"/>
            <a:t>Факт </a:t>
          </a:r>
          <a:r>
            <a:rPr lang="ru-RU" sz="1400" b="1" dirty="0">
              <a:latin typeface="+mn-lt"/>
              <a:ea typeface="+mn-ea"/>
              <a:cs typeface="+mn-cs"/>
            </a:rPr>
            <a:t>139,01</a:t>
          </a:r>
          <a:r>
            <a:rPr lang="ru-RU" sz="1400" b="1" dirty="0" smtClean="0"/>
            <a:t>  тыс.руб.</a:t>
          </a:r>
          <a:endParaRPr lang="ru-RU" sz="14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0.52941</cdr:x>
      <cdr:y>0.87663</cdr:y>
    </cdr:from>
    <cdr:to>
      <cdr:x>0.89164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71966" y="4286280"/>
          <a:ext cx="2786082" cy="603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0.63158</cdr:x>
      <cdr:y>0.87663</cdr:y>
    </cdr:from>
    <cdr:to>
      <cdr:x>0.88236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57784" y="4286280"/>
          <a:ext cx="1928826" cy="603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Всего по МП</a:t>
          </a:r>
        </a:p>
        <a:p xmlns:a="http://schemas.openxmlformats.org/drawingml/2006/main">
          <a:r>
            <a:rPr lang="ru-RU" sz="1400" b="1" dirty="0" smtClean="0"/>
            <a:t>План </a:t>
          </a:r>
          <a:r>
            <a:rPr lang="ru-RU" sz="1400" b="1" dirty="0">
              <a:latin typeface="+mn-lt"/>
              <a:ea typeface="+mn-ea"/>
              <a:cs typeface="+mn-cs"/>
            </a:rPr>
            <a:t>429 082,30</a:t>
          </a:r>
          <a:r>
            <a:rPr lang="ru-RU" sz="1400" b="1" dirty="0" smtClean="0"/>
            <a:t> тыс.руб.</a:t>
          </a:r>
        </a:p>
        <a:p xmlns:a="http://schemas.openxmlformats.org/drawingml/2006/main">
          <a:r>
            <a:rPr lang="ru-RU" sz="1400" b="1" dirty="0" smtClean="0"/>
            <a:t>Факт </a:t>
          </a:r>
          <a:r>
            <a:rPr lang="ru-RU" sz="1400" b="1" dirty="0">
              <a:latin typeface="+mn-lt"/>
              <a:ea typeface="+mn-ea"/>
              <a:cs typeface="+mn-cs"/>
            </a:rPr>
            <a:t>377 046,00</a:t>
          </a:r>
          <a:r>
            <a:rPr lang="ru-RU" sz="1400" b="1" dirty="0" smtClean="0"/>
            <a:t> тыс.руб</a:t>
          </a:r>
          <a:r>
            <a:rPr lang="ru-RU" dirty="0" smtClean="0"/>
            <a:t>.</a:t>
          </a:r>
          <a:endParaRPr lang="ru-RU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0.67802</cdr:x>
      <cdr:y>0.83279</cdr:y>
    </cdr:from>
    <cdr:to>
      <cdr:x>0.94737</cdr:x>
      <cdr:y>0.92695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14974" y="4071966"/>
          <a:ext cx="2071702" cy="460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Всего по МП</a:t>
          </a:r>
        </a:p>
        <a:p xmlns:a="http://schemas.openxmlformats.org/drawingml/2006/main">
          <a:r>
            <a:rPr lang="ru-RU" sz="1200" b="1" dirty="0" smtClean="0"/>
            <a:t>План </a:t>
          </a:r>
          <a:r>
            <a:rPr lang="ru-RU" sz="1200" b="1" dirty="0">
              <a:latin typeface="+mn-lt"/>
              <a:ea typeface="+mn-ea"/>
              <a:cs typeface="+mn-cs"/>
            </a:rPr>
            <a:t>75 002,64</a:t>
          </a:r>
          <a:r>
            <a:rPr lang="ru-RU" sz="1200" b="1" dirty="0" smtClean="0"/>
            <a:t> тыс.руб.</a:t>
          </a:r>
        </a:p>
        <a:p xmlns:a="http://schemas.openxmlformats.org/drawingml/2006/main">
          <a:r>
            <a:rPr lang="ru-RU" sz="1200" b="1" dirty="0" smtClean="0"/>
            <a:t>Факт </a:t>
          </a:r>
          <a:r>
            <a:rPr lang="ru-RU" sz="1200" b="1" dirty="0">
              <a:latin typeface="+mn-lt"/>
              <a:ea typeface="+mn-ea"/>
              <a:cs typeface="+mn-cs"/>
            </a:rPr>
            <a:t>65 497,70</a:t>
          </a:r>
          <a:r>
            <a:rPr lang="ru-RU" sz="1200" b="1" dirty="0" smtClean="0"/>
            <a:t> тыс.руб</a:t>
          </a:r>
          <a:r>
            <a:rPr lang="ru-RU" sz="1200" dirty="0" smtClean="0"/>
            <a:t>.</a:t>
          </a:r>
          <a:endParaRPr lang="ru-RU" sz="12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0.67802</cdr:x>
      <cdr:y>0.75974</cdr:y>
    </cdr:from>
    <cdr:to>
      <cdr:x>0.93808</cdr:x>
      <cdr:y>0.8539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14974" y="3714776"/>
          <a:ext cx="2000264" cy="460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Всего по МП </a:t>
          </a:r>
        </a:p>
        <a:p xmlns:a="http://schemas.openxmlformats.org/drawingml/2006/main">
          <a:r>
            <a:rPr lang="ru-RU" sz="1200" b="1" dirty="0" smtClean="0"/>
            <a:t>План: </a:t>
          </a:r>
          <a:r>
            <a:rPr lang="ru-RU" sz="1200" b="1" dirty="0">
              <a:latin typeface="+mn-lt"/>
              <a:ea typeface="+mn-ea"/>
              <a:cs typeface="+mn-cs"/>
            </a:rPr>
            <a:t>1 530,00</a:t>
          </a:r>
          <a:r>
            <a:rPr lang="ru-RU" sz="1200" b="1" dirty="0" smtClean="0"/>
            <a:t> тыс.руб.</a:t>
          </a:r>
        </a:p>
        <a:p xmlns:a="http://schemas.openxmlformats.org/drawingml/2006/main">
          <a:r>
            <a:rPr lang="ru-RU" sz="1200" b="1" dirty="0" smtClean="0"/>
            <a:t>Факт: </a:t>
          </a:r>
          <a:r>
            <a:rPr lang="ru-RU" sz="1200" b="1" dirty="0">
              <a:latin typeface="+mn-lt"/>
              <a:ea typeface="+mn-ea"/>
              <a:cs typeface="+mn-cs"/>
            </a:rPr>
            <a:t>1 530,00</a:t>
          </a:r>
          <a:r>
            <a:rPr lang="ru-RU" sz="1200" b="1" dirty="0" smtClean="0"/>
            <a:t> тыс.руб.</a:t>
          </a:r>
          <a:endParaRPr lang="ru-RU" sz="1200" b="1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0.53913</cdr:x>
      <cdr:y>0.89744</cdr:y>
    </cdr:from>
    <cdr:to>
      <cdr:x>0.83478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29156" y="5000660"/>
          <a:ext cx="2428892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0.64348</cdr:x>
      <cdr:y>0.89744</cdr:y>
    </cdr:from>
    <cdr:to>
      <cdr:x>0.95652</cdr:x>
      <cdr:y>0.98718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286412" y="5000660"/>
          <a:ext cx="257176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Всего по МП </a:t>
          </a:r>
        </a:p>
        <a:p xmlns:a="http://schemas.openxmlformats.org/drawingml/2006/main">
          <a:r>
            <a:rPr lang="ru-RU" sz="1100" b="1" dirty="0" smtClean="0"/>
            <a:t>План </a:t>
          </a:r>
          <a:r>
            <a:rPr lang="ru-RU" b="1" dirty="0">
              <a:latin typeface="+mn-lt"/>
              <a:ea typeface="+mn-ea"/>
              <a:cs typeface="+mn-cs"/>
            </a:rPr>
            <a:t>145 217,29</a:t>
          </a:r>
          <a:r>
            <a:rPr lang="ru-RU" dirty="0" smtClean="0"/>
            <a:t> </a:t>
          </a:r>
          <a:r>
            <a:rPr lang="ru-RU" sz="1100" b="1" dirty="0" smtClean="0"/>
            <a:t>тыс.руб.</a:t>
          </a:r>
        </a:p>
        <a:p xmlns:a="http://schemas.openxmlformats.org/drawingml/2006/main">
          <a:r>
            <a:rPr lang="ru-RU" b="1" dirty="0" smtClean="0"/>
            <a:t>Факт </a:t>
          </a:r>
          <a:r>
            <a:rPr lang="ru-RU" b="1" dirty="0">
              <a:latin typeface="+mn-lt"/>
              <a:ea typeface="+mn-ea"/>
              <a:cs typeface="+mn-cs"/>
            </a:rPr>
            <a:t>127 098,97</a:t>
          </a:r>
          <a:r>
            <a:rPr lang="ru-RU" dirty="0" smtClean="0"/>
            <a:t> </a:t>
          </a:r>
          <a:r>
            <a:rPr lang="ru-RU" b="1" dirty="0" smtClean="0"/>
            <a:t>тыс.руб</a:t>
          </a:r>
          <a:r>
            <a:rPr lang="ru-RU" dirty="0" smtClean="0"/>
            <a:t>.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226" tIns="45615" rIns="91226" bIns="456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226" tIns="45615" rIns="91226" bIns="45615" rtlCol="0"/>
          <a:lstStyle>
            <a:lvl1pPr algn="r">
              <a:defRPr sz="1200"/>
            </a:lvl1pPr>
          </a:lstStyle>
          <a:p>
            <a:fld id="{CB4F2643-AE9E-4D58-BEF5-D25B2A2173D4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6" tIns="45615" rIns="91226" bIns="456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7"/>
            <a:ext cx="5438140" cy="4466987"/>
          </a:xfrm>
          <a:prstGeom prst="rect">
            <a:avLst/>
          </a:prstGeom>
        </p:spPr>
        <p:txBody>
          <a:bodyPr vert="horz" lIns="91226" tIns="45615" rIns="91226" bIns="456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226" tIns="45615" rIns="91226" bIns="456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1226" tIns="45615" rIns="91226" bIns="45615" rtlCol="0" anchor="b"/>
          <a:lstStyle>
            <a:lvl1pPr algn="r">
              <a:defRPr sz="1200"/>
            </a:lvl1pPr>
          </a:lstStyle>
          <a:p>
            <a:fld id="{18EC95F5-E847-40CD-AD27-713128D4D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9221-65D1-4BE2-A89A-C72AE799859C}" type="datetime1">
              <a:rPr lang="ru-RU" smtClean="0"/>
              <a:pPr/>
              <a:t>19.03.2018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C5D5-5FF2-4757-B72C-C7553F5B9328}" type="datetime1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77CF-9D89-4662-B143-6FB1393037E4}" type="datetime1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F9BD-73DF-4FD5-BDD2-D3C1C47192C2}" type="datetime1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7C7-8A7A-4010-B93A-D5CAF3BCDAE4}" type="datetime1">
              <a:rPr lang="ru-RU" smtClean="0"/>
              <a:pPr/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7B0C-3D1C-413F-8C28-C7EE2191D5DB}" type="datetime1">
              <a:rPr lang="ru-RU" smtClean="0"/>
              <a:pPr/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8152E-9A31-47D9-8721-1EC5DF376470}" type="datetime1">
              <a:rPr lang="ru-RU" smtClean="0"/>
              <a:pPr/>
              <a:t>19.03.2018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1BA2-58DB-4E0E-9AD0-487AFB5B2817}" type="datetime1">
              <a:rPr lang="ru-RU" smtClean="0"/>
              <a:pPr/>
              <a:t>19.03.2018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0F71-6AEB-4F90-8238-E6F43B611203}" type="datetime1">
              <a:rPr lang="ru-RU" smtClean="0"/>
              <a:pPr/>
              <a:t>19.03.2018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FFEB-A6C0-49F2-B96F-213B926993BE}" type="datetime1">
              <a:rPr lang="ru-RU" smtClean="0"/>
              <a:pPr/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51DC-EFAF-4EF3-B01F-C21AD5A37BB6}" type="datetime1">
              <a:rPr lang="ru-RU" smtClean="0"/>
              <a:pPr/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8A2BD6-A293-4F65-BB3C-79B219F9A613}" type="datetime1">
              <a:rPr lang="ru-RU" smtClean="0"/>
              <a:pPr/>
              <a:t>19.03.2018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елец\Desktop\ger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42852"/>
            <a:ext cx="928694" cy="11593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2976" y="1571612"/>
            <a:ext cx="7286676" cy="193899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Бюджет для граждан по исполнению</a:t>
            </a:r>
          </a:p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за 201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7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год.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142852"/>
            <a:ext cx="7072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Муниципальная программа "Обеспечение общественного порядка и противодействие преступности в муниципальном образовании Бейский район на 2014-2019 годы"</a:t>
            </a:r>
            <a:r>
              <a:rPr lang="en-US" dirty="0" smtClean="0"/>
              <a:t> (</a:t>
            </a:r>
            <a:r>
              <a:rPr lang="ru-RU" dirty="0" err="1" smtClean="0"/>
              <a:t>тыс.руб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1000108"/>
          <a:ext cx="835824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0760" y="5857892"/>
            <a:ext cx="18573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Всего по МП                План 3 832,99  тыс.руб.</a:t>
            </a:r>
          </a:p>
          <a:p>
            <a:r>
              <a:rPr lang="ru-RU" sz="1200" b="1" dirty="0" smtClean="0"/>
              <a:t>Факт 2 957,80  тыс.руб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142852"/>
            <a:ext cx="6500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Муниципальная программа "Развитие и совершенствование </a:t>
            </a:r>
            <a:r>
              <a:rPr lang="ru-RU" dirty="0" smtClean="0"/>
              <a:t>образования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Бейском</a:t>
            </a:r>
            <a:r>
              <a:rPr lang="ru-RU" dirty="0" smtClean="0"/>
              <a:t> районе </a:t>
            </a:r>
            <a:r>
              <a:rPr lang="ru-RU" dirty="0" smtClean="0"/>
              <a:t>2016-2020 годы"</a:t>
            </a:r>
            <a:r>
              <a:rPr lang="en-US" dirty="0" smtClean="0"/>
              <a:t> (</a:t>
            </a:r>
            <a:r>
              <a:rPr lang="ru-RU" dirty="0" err="1" smtClean="0"/>
              <a:t>тыс.руб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00034" y="1071546"/>
          <a:ext cx="7691470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214290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Муниципальная программа "Социальная поддержка граждан Бейского района на 2014-2019 годы"</a:t>
            </a:r>
            <a:r>
              <a:rPr lang="en-US" dirty="0" smtClean="0"/>
              <a:t> (</a:t>
            </a:r>
            <a:r>
              <a:rPr lang="ru-RU" dirty="0" err="1" smtClean="0"/>
              <a:t>тыс.руб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00034" y="1071546"/>
          <a:ext cx="7691470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42852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Муниципальная программа "Финансовая поддержка социально ориентированных некоммерческих организаций на 2014-2019гг."</a:t>
            </a:r>
            <a:r>
              <a:rPr lang="en-US" dirty="0" smtClean="0"/>
              <a:t> (</a:t>
            </a:r>
            <a:r>
              <a:rPr lang="ru-RU" dirty="0" err="1" smtClean="0"/>
              <a:t>тыс.руб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00034" y="1071546"/>
          <a:ext cx="7691470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428596" y="428604"/>
          <a:ext cx="821537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Desktop\ger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14290"/>
            <a:ext cx="1316214" cy="164307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2071678"/>
            <a:ext cx="7286676" cy="830997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Спасибо за внимание!!!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00034" y="214290"/>
            <a:ext cx="8143932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Собственные доходы на 201</a:t>
            </a:r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7</a:t>
            </a: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год (тыс.руб.)</a:t>
            </a:r>
            <a:endParaRPr lang="ru-RU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1071546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42910" y="642918"/>
          <a:ext cx="7786742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00034" y="214290"/>
            <a:ext cx="8143932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Безвозмездные поступления 201</a:t>
            </a:r>
            <a:r>
              <a:rPr lang="en-US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7</a:t>
            </a:r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год (тыс.руб.)</a:t>
            </a:r>
            <a:endParaRPr lang="ru-RU" sz="2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1071546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928670"/>
          <a:ext cx="842968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71472" y="0"/>
            <a:ext cx="8143932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Структура расходов по разделам(тыс.руб.)</a:t>
            </a:r>
            <a:endParaRPr lang="ru-RU" sz="2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1071546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57158" y="571480"/>
          <a:ext cx="8143932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00034" y="214290"/>
            <a:ext cx="8143932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Структура расходов бюджета 201</a:t>
            </a:r>
            <a:r>
              <a:rPr lang="en-US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7</a:t>
            </a:r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(тыс.руб.) </a:t>
            </a:r>
            <a:endParaRPr lang="ru-RU" sz="2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1071546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928662" y="857232"/>
          <a:ext cx="764386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142852"/>
            <a:ext cx="67866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Муниципальная программа "Развитие и совершенствование муниципального образования Бейский район на 2014-2019 годы“</a:t>
            </a:r>
            <a:r>
              <a:rPr lang="en-US" dirty="0" smtClean="0"/>
              <a:t>(</a:t>
            </a:r>
            <a:r>
              <a:rPr lang="ru-RU" dirty="0" smtClean="0"/>
              <a:t>тыс.руб.)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142984"/>
          <a:ext cx="764386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14678" y="5429264"/>
            <a:ext cx="21431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Всего по МП</a:t>
            </a:r>
          </a:p>
          <a:p>
            <a:r>
              <a:rPr lang="ru-RU" sz="1400" b="1" dirty="0" smtClean="0"/>
              <a:t>План: 11 060,31 тыс.руб.</a:t>
            </a:r>
          </a:p>
          <a:p>
            <a:r>
              <a:rPr lang="ru-RU" sz="1400" b="1" dirty="0" smtClean="0"/>
              <a:t>Факт: 9 960,15 тыс.руб.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14290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Муниципальная программа "Культура Бейского района на 2014-2019 годы"</a:t>
            </a:r>
            <a:r>
              <a:rPr lang="en-US" dirty="0" smtClean="0"/>
              <a:t> (</a:t>
            </a:r>
            <a:r>
              <a:rPr lang="ru-RU" dirty="0" smtClean="0"/>
              <a:t>тыс.руб.)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71472" y="785794"/>
          <a:ext cx="757242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42852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Муниципальная программа "Развитие агропромышленного комплекса и социальной сферы на селе на 2014-2019 годы"</a:t>
            </a:r>
            <a:r>
              <a:rPr lang="en-US" dirty="0" smtClean="0"/>
              <a:t> (</a:t>
            </a:r>
            <a:r>
              <a:rPr lang="ru-RU" dirty="0" err="1" smtClean="0"/>
              <a:t>тыс.руб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928662" y="1071546"/>
          <a:ext cx="7262842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42852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Муниципальная программа "Экономическое развитие и повышение инвестиционной привлекательности муниципального образования Бейский район на 2014-2019гг."</a:t>
            </a:r>
            <a:r>
              <a:rPr lang="en-US" dirty="0" smtClean="0"/>
              <a:t>(</a:t>
            </a:r>
            <a:r>
              <a:rPr lang="ru-RU" dirty="0" err="1" smtClean="0"/>
              <a:t>тыс.руб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285852" y="1214422"/>
          <a:ext cx="6096000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22916</TotalTime>
  <Words>369</Words>
  <PresentationFormat>Экран (4:3)</PresentationFormat>
  <Paragraphs>70</Paragraphs>
  <Slides>15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Владелец</cp:lastModifiedBy>
  <cp:revision>2133</cp:revision>
  <dcterms:modified xsi:type="dcterms:W3CDTF">2018-03-19T07:22:02Z</dcterms:modified>
</cp:coreProperties>
</file>