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68" r:id="rId2"/>
    <p:sldId id="264" r:id="rId3"/>
    <p:sldId id="258" r:id="rId4"/>
    <p:sldId id="262" r:id="rId5"/>
    <p:sldId id="260" r:id="rId6"/>
    <p:sldId id="265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rotY val="280"/>
      <c:perspective val="30"/>
    </c:view3D>
    <c:plotArea>
      <c:layout>
        <c:manualLayout>
          <c:layoutTarget val="inner"/>
          <c:xMode val="edge"/>
          <c:yMode val="edge"/>
          <c:x val="0.20988074791518818"/>
          <c:y val="0.14005376577648071"/>
          <c:w val="0.58858980039922049"/>
          <c:h val="0.813889316610209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explosion val="0"/>
          </c:dPt>
          <c:dPt>
            <c:idx val="1"/>
            <c:explosion val="0"/>
            <c:spPr>
              <a:solidFill>
                <a:schemeClr val="accent4"/>
              </a:solidFill>
            </c:spPr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5.3829054564797446E-2"/>
                  <c:y val="0.1655847990565249"/>
                </c:manualLayout>
              </c:layout>
              <c:showPercent val="1"/>
            </c:dLbl>
            <c:dLbl>
              <c:idx val="2"/>
              <c:layout>
                <c:manualLayout>
                  <c:x val="-1.7517707662588596E-2"/>
                  <c:y val="-0.14784870272124129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180854</c:v>
                </c:pt>
                <c:pt idx="1">
                  <c:v>16234</c:v>
                </c:pt>
                <c:pt idx="2">
                  <c:v>334633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860860801156862"/>
          <c:y val="1.1802855816135781E-2"/>
          <c:w val="0.23557904269679891"/>
          <c:h val="0.171201907095389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r>
              <a:rPr lang="ru-RU" baseline="0" dirty="0" smtClean="0"/>
              <a:t> бюджета на 2017 год</a:t>
            </a:r>
            <a:endParaRPr lang="ru-RU" dirty="0"/>
          </a:p>
        </c:rich>
      </c:tx>
      <c:layout/>
    </c:title>
    <c:plotArea>
      <c:layout/>
      <c:pieChart>
        <c:varyColors val="1"/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25561559207601"/>
          <c:y val="0.24612396446687906"/>
          <c:w val="0.36725368040892276"/>
          <c:h val="0.55735424742115869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108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74</c:v>
                </c:pt>
              </c:numCache>
            </c:numRef>
          </c:val>
        </c:ser>
        <c:axId val="118325632"/>
        <c:axId val="118327168"/>
      </c:barChart>
      <c:catAx>
        <c:axId val="118325632"/>
        <c:scaling>
          <c:orientation val="minMax"/>
        </c:scaling>
        <c:delete val="1"/>
        <c:axPos val="b"/>
        <c:tickLblPos val="nextTo"/>
        <c:crossAx val="118327168"/>
        <c:crosses val="autoZero"/>
        <c:auto val="1"/>
        <c:lblAlgn val="ctr"/>
        <c:lblOffset val="100"/>
      </c:catAx>
      <c:valAx>
        <c:axId val="118327168"/>
        <c:scaling>
          <c:orientation val="minMax"/>
        </c:scaling>
        <c:delete val="1"/>
        <c:axPos val="l"/>
        <c:majorGridlines/>
        <c:numFmt formatCode="0.00" sourceLinked="1"/>
        <c:tickLblPos val="nextTo"/>
        <c:crossAx val="1183256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0530623291063251E-5"/>
          <c:y val="0.8330384917492778"/>
          <c:w val="0.72341735335380175"/>
          <c:h val="6.6333281742659081E-2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80"/>
      <c:rotY val="270"/>
      <c:perspective val="200"/>
    </c:view3D>
    <c:plotArea>
      <c:layout>
        <c:manualLayout>
          <c:layoutTarget val="inner"/>
          <c:xMode val="edge"/>
          <c:yMode val="edge"/>
          <c:x val="0.21236166361598369"/>
          <c:y val="0.13342534785408333"/>
          <c:w val="0.78763833638401692"/>
          <c:h val="0.7356381757607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</c:v>
                </c:pt>
              </c:strCache>
            </c:strRef>
          </c:tx>
          <c:explosion val="25"/>
          <c:dPt>
            <c:idx val="0"/>
            <c:explosion val="19"/>
          </c:dPt>
          <c:dPt>
            <c:idx val="1"/>
            <c:explosion val="13"/>
          </c:dPt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Неналоговые доходы: Аренда земли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Акцизы по подакцизным товарам</c:v>
                </c:pt>
                <c:pt idx="5">
                  <c:v>Налог на совокупный доход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96726.2</c:v>
                </c:pt>
                <c:pt idx="1">
                  <c:v>69155</c:v>
                </c:pt>
                <c:pt idx="2">
                  <c:v>3355.4</c:v>
                </c:pt>
                <c:pt idx="3">
                  <c:v>2300.1999999999998</c:v>
                </c:pt>
                <c:pt idx="4">
                  <c:v>1086</c:v>
                </c:pt>
                <c:pt idx="5">
                  <c:v>3236.2</c:v>
                </c:pt>
                <c:pt idx="6" formatCode="#,##0.00">
                  <c:v>4995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rotY val="190"/>
      <c:perspective val="60"/>
    </c:view3D>
    <c:plotArea>
      <c:layout>
        <c:manualLayout>
          <c:layoutTarget val="inner"/>
          <c:xMode val="edge"/>
          <c:yMode val="edge"/>
          <c:x val="0.1746890575492579"/>
          <c:y val="0.10335420534616012"/>
          <c:w val="0.65579984218782272"/>
          <c:h val="0.5915828224598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7819729349123997"/>
                  <c:y val="0.1637211483020951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ОБЩЕГОСУДАРСТВЕННЫЕ ВОПРОСЫ; </a:t>
                    </a:r>
                    <a:endParaRPr lang="en-US" dirty="0" smtClean="0"/>
                  </a:p>
                  <a:p>
                    <a:r>
                      <a:rPr lang="ru-RU" dirty="0" smtClean="0"/>
                      <a:t>28 </a:t>
                    </a:r>
                    <a:r>
                      <a:rPr lang="ru-RU" dirty="0"/>
                      <a:t>711,20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3.2179305729701985E-2"/>
                  <c:y val="0.1962794328870109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 НАЦИОНАЛЬНАЯ БЕЗОПАСНОСТЬ И ПРАВООХРАНИТЕЛЬНАЯ ДЕЯТЕЛЬНОСТЬ; </a:t>
                    </a:r>
                    <a:endParaRPr lang="en-US" dirty="0" smtClean="0"/>
                  </a:p>
                  <a:p>
                    <a:r>
                      <a:rPr lang="ru-RU" dirty="0" smtClean="0"/>
                      <a:t>3 </a:t>
                    </a:r>
                    <a:r>
                      <a:rPr lang="ru-RU" dirty="0"/>
                      <a:t>321,80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2.3074662882363622E-2"/>
                  <c:y val="0.13009723222863695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2.0918403819239549E-3"/>
                  <c:y val="5.2838949309324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2.317224223489878E-2"/>
                  <c:y val="-4.6847740148933288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3.6582404132363265E-2"/>
                  <c:y val="0.13254885798112634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2.3454243845637601E-2"/>
                  <c:y val="-2.2620305258946351E-3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0.15804960347175931"/>
                  <c:y val="-1.2957150415638817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0.40528197850699244"/>
                  <c:y val="6.5609871142578796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0.34908551294530116"/>
                  <c:y val="0.169660971840324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</a:t>
                    </a:r>
                    <a:r>
                      <a:rPr lang="ru-RU" dirty="0"/>
                      <a:t>СРЕДСТВА МАССОВОЙ ИНФОРМАЦИИ</a:t>
                    </a:r>
                    <a:r>
                      <a:rPr lang="ru-RU" dirty="0" smtClean="0"/>
                      <a:t>;</a:t>
                    </a:r>
                    <a:endParaRPr lang="en-US" dirty="0" smtClean="0"/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3 327,30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НАЦИОНАЛЬНАЯ БЕЗОПАСНОСТЬ И ПРАВООХРАНИТЕЛЬНАЯ ДЕЯТЕЛЬНОСТЬ</c:v>
                </c:pt>
                <c:pt idx="2">
                  <c:v>  НАЦИОНАЛЬНАЯ ЭКОНОМИКА</c:v>
                </c:pt>
                <c:pt idx="3">
                  <c:v>  ЖИЛИЩНО-КОММУНАЛЬНОЕ ХОЗЯЙСТВО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КУЛЬТУРА, КИНЕМАТОГРАФИЯ</c:v>
                </c:pt>
                <c:pt idx="7">
                  <c:v>  СОЦИАЛЬНАЯ ПОЛИТИКА</c:v>
                </c:pt>
                <c:pt idx="8">
                  <c:v>  ФИЗИЧЕСКАЯ КУЛЬТУРА И СПОРТ</c:v>
                </c:pt>
                <c:pt idx="9">
                  <c:v>  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27102.7</c:v>
                </c:pt>
                <c:pt idx="1">
                  <c:v>2521.84</c:v>
                </c:pt>
                <c:pt idx="2">
                  <c:v>20555.509999999998</c:v>
                </c:pt>
                <c:pt idx="3">
                  <c:v>378</c:v>
                </c:pt>
                <c:pt idx="4">
                  <c:v>1500</c:v>
                </c:pt>
                <c:pt idx="5">
                  <c:v>336652.35</c:v>
                </c:pt>
                <c:pt idx="6">
                  <c:v>27422.3</c:v>
                </c:pt>
                <c:pt idx="7">
                  <c:v>66839</c:v>
                </c:pt>
                <c:pt idx="8" formatCode="General">
                  <c:v>5906</c:v>
                </c:pt>
                <c:pt idx="9">
                  <c:v>3327.3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1546341863517099"/>
          <c:y val="5.1367125984251971E-2"/>
          <c:w val="0.60154183070866163"/>
          <c:h val="0.730000246062992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-0.3593750000000005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424883,69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1031249999999999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</a:t>
                    </a:r>
                    <a:r>
                      <a:rPr lang="en-US" baseline="0" dirty="0" smtClean="0"/>
                      <a:t> 803.31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438365.29000000015</c:v>
                </c:pt>
                <c:pt idx="1">
                  <c:v>98655.709999999992</c:v>
                </c:pt>
              </c:numCache>
            </c:numRef>
          </c:val>
        </c:ser>
        <c:overlap val="100"/>
        <c:axId val="118629888"/>
        <c:axId val="118631424"/>
      </c:barChart>
      <c:catAx>
        <c:axId val="118629888"/>
        <c:scaling>
          <c:orientation val="minMax"/>
        </c:scaling>
        <c:axPos val="b"/>
        <c:tickLblPos val="nextTo"/>
        <c:crossAx val="118631424"/>
        <c:crosses val="autoZero"/>
        <c:auto val="1"/>
        <c:lblAlgn val="ctr"/>
        <c:lblOffset val="100"/>
      </c:catAx>
      <c:valAx>
        <c:axId val="118631424"/>
        <c:scaling>
          <c:orientation val="minMax"/>
        </c:scaling>
        <c:axPos val="l"/>
        <c:majorGridlines/>
        <c:numFmt formatCode="#,##0.00" sourceLinked="1"/>
        <c:tickLblPos val="nextTo"/>
        <c:crossAx val="118629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0.27235</cdr:x>
      <cdr:y>0.31546</cdr:y>
    </cdr:from>
    <cdr:to>
      <cdr:x>0.35568</cdr:x>
      <cdr:y>0.35656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1924721">
          <a:off x="2237461" y="1960618"/>
          <a:ext cx="684614" cy="2554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0.03478</cdr:x>
      <cdr:y>0.75862</cdr:y>
    </cdr:from>
    <cdr:to>
      <cdr:x>0.37391</cdr:x>
      <cdr:y>0.90575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4714908"/>
          <a:ext cx="278608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0.10435</cdr:x>
      <cdr:y>0.72414</cdr:y>
    </cdr:from>
    <cdr:to>
      <cdr:x>0.37391</cdr:x>
      <cdr:y>0.87126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57256" y="4500594"/>
          <a:ext cx="221457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0.76522</cdr:x>
      <cdr:y>0.02299</cdr:y>
    </cdr:from>
    <cdr:to>
      <cdr:x>0.92174</cdr:x>
      <cdr:y>0.05747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67927" y="142885"/>
          <a:ext cx="1241149" cy="214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153 014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0.11336</cdr:x>
      <cdr:y>0.08123</cdr:y>
    </cdr:from>
    <cdr:to>
      <cdr:x>0.26048</cdr:x>
      <cdr:y>0.13783</cdr:y>
    </cdr:to>
    <cdr:sp macro="" textlink="">
      <cdr:nvSpPr>
        <cdr:cNvPr id="4" name="TextBox 3"/>
        <cdr:cNvSpPr txBox="1"/>
      </cdr:nvSpPr>
      <cdr:spPr>
        <a:xfrm xmlns:a="http://schemas.openxmlformats.org/drawingml/2006/main" rot="19704191">
          <a:off x="931255" y="504881"/>
          <a:ext cx="1208690" cy="351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106 704 </a:t>
          </a:r>
          <a:r>
            <a:rPr lang="ru-RU" dirty="0" smtClean="0"/>
            <a:t>тыс. </a:t>
          </a:r>
          <a:r>
            <a:rPr lang="ru-RU" dirty="0" smtClean="0"/>
            <a:t>руб.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0.4911</cdr:x>
      <cdr:y>0.55412</cdr:y>
    </cdr:from>
    <cdr:to>
      <cdr:x>0.82794</cdr:x>
      <cdr:y>0.67533</cdr:y>
    </cdr:to>
    <cdr:sp macro="" textlink="">
      <cdr:nvSpPr>
        <cdr:cNvPr id="2" name="TextBox 1"/>
        <cdr:cNvSpPr txBox="1"/>
      </cdr:nvSpPr>
      <cdr:spPr>
        <a:xfrm xmlns:a="http://schemas.openxmlformats.org/drawingml/2006/main" rot="18954375">
          <a:off x="1578733" y="2098028"/>
          <a:ext cx="1082843" cy="458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dirty="0" smtClean="0"/>
            <a:t>46 310 </a:t>
          </a:r>
          <a:r>
            <a:rPr lang="ru-RU" dirty="0" smtClean="0"/>
            <a:t>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0.60938</cdr:x>
      <cdr:y>0.66797</cdr:y>
    </cdr:from>
    <cdr:to>
      <cdr:x>0.71485</cdr:x>
      <cdr:y>0.77344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2714644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19 %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0.10547</cdr:x>
      <cdr:y>0.10547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164C-EC21-46FC-8FF0-07B62D2D395C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2FE6B-86AC-43A4-B6C7-4CB7774E2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9569" y="686474"/>
            <a:ext cx="4940397" cy="3428114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837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142852"/>
            <a:ext cx="1071570" cy="1337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500174"/>
            <a:ext cx="56285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 для </a:t>
            </a:r>
          </a:p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357290" y="85723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71472" y="2000240"/>
          <a:ext cx="40005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42976" y="857232"/>
          <a:ext cx="321471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43734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201</a:t>
            </a:r>
            <a:r>
              <a:rPr lang="en-US" dirty="0" smtClean="0"/>
              <a:t>8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286644" y="1357298"/>
            <a:ext cx="1214446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234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358082" y="1714488"/>
            <a:ext cx="1500198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346 551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5357826"/>
            <a:ext cx="6643734" cy="11430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доходов: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519 687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тыс.руб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</a:t>
            </a:r>
            <a:r>
              <a:rPr lang="en-US" sz="3500" dirty="0" smtClean="0"/>
              <a:t>8</a:t>
            </a:r>
            <a:r>
              <a:rPr lang="ru-RU" sz="3500" dirty="0" smtClean="0"/>
              <a:t> год</a:t>
            </a:r>
            <a:endParaRPr lang="ru-RU" sz="35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714356"/>
          <a:ext cx="86439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500826" y="1428736"/>
            <a:ext cx="200026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Общий объем доходов : </a:t>
            </a:r>
            <a:r>
              <a:rPr lang="ru-RU" dirty="0" smtClean="0"/>
              <a:t>519</a:t>
            </a:r>
            <a:r>
              <a:rPr lang="en-US" dirty="0" smtClean="0"/>
              <a:t> </a:t>
            </a:r>
            <a:r>
              <a:rPr lang="ru-RU" dirty="0" smtClean="0"/>
              <a:t>687 </a:t>
            </a:r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Собственные доходы </a:t>
            </a:r>
            <a:r>
              <a:rPr lang="en-US" dirty="0" smtClean="0">
                <a:solidFill>
                  <a:schemeClr val="bg1"/>
                </a:solidFill>
              </a:rPr>
              <a:t>153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014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тыс.руб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44291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Дефицит 5 300 тыс.руб.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люс 11"/>
          <p:cNvSpPr/>
          <p:nvPr/>
        </p:nvSpPr>
        <p:spPr>
          <a:xfrm>
            <a:off x="2500298" y="278605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5429256" y="271462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28992" y="571480"/>
            <a:ext cx="2000264" cy="5500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234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643314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346551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</a:t>
            </a:r>
            <a:r>
              <a:rPr lang="en-US" sz="3200" dirty="0" smtClean="0">
                <a:solidFill>
                  <a:srgbClr val="0070C0"/>
                </a:solidFill>
              </a:rPr>
              <a:t>8</a:t>
            </a:r>
            <a:r>
              <a:rPr lang="ru-RU" sz="3200" dirty="0" smtClean="0">
                <a:solidFill>
                  <a:srgbClr val="0070C0"/>
                </a:solidFill>
              </a:rPr>
              <a:t>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642918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24288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14480" y="17144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643306" y="3071810"/>
            <a:ext cx="64294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81 %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4" y="779130"/>
          <a:ext cx="7500990" cy="5721703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4572032"/>
                <a:gridCol w="2928958"/>
              </a:tblGrid>
              <a:tr h="436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742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и совершенствование муниципального образования Бейский район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5 315,00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68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"Культура Бейского района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25 649,90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агропромышленного комплекса и социальной сферы на селе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2 495,00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"Экономическое развитие и повышение инвестиционной привлекательности муниципального образования Бейский район на 2014-2019гг."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87,00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17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"Обеспечение общественного порядка и противодействие преступности в муниципальном образовании Бейский район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2 294,64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116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"Развитие и совершенствование образования в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Бейском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районе 2016-2020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325 537,15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34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"Социальная поддержка граждан Бейского района на 2014-2019 годы"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66 995,00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520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Муниципальная программа "Финансовая поддержка социально ориентированных некоммерческих организаций на 2014-2019гг."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программные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428 803,69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</a:t>
                      </a:r>
                      <a:r>
                        <a:rPr lang="ru-RU" sz="11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94 803,31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24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расходов</a:t>
                      </a:r>
                      <a:endParaRPr lang="ru-RU" sz="11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523607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42852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kumimoji="0" lang="en-US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8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643182"/>
            <a:ext cx="614079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639</TotalTime>
  <Words>333</Words>
  <Application>Microsoft Office PowerPoint</Application>
  <PresentationFormat>Экран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Доходы бюджета на 2018 год</vt:lpstr>
      <vt:lpstr>Структура собственных доходов  на 2018 год</vt:lpstr>
      <vt:lpstr>Слайд 4</vt:lpstr>
      <vt:lpstr>Структура расходов бюджета на 2018 год</vt:lpstr>
      <vt:lpstr>Расходы</vt:lpstr>
      <vt:lpstr>Слайд 7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Владелец</cp:lastModifiedBy>
  <cp:revision>112</cp:revision>
  <dcterms:created xsi:type="dcterms:W3CDTF">2013-11-20T08:43:40Z</dcterms:created>
  <dcterms:modified xsi:type="dcterms:W3CDTF">2018-01-22T07:57:08Z</dcterms:modified>
</cp:coreProperties>
</file>