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68" r:id="rId2"/>
    <p:sldId id="264" r:id="rId3"/>
    <p:sldId id="258" r:id="rId4"/>
    <p:sldId id="262" r:id="rId5"/>
    <p:sldId id="260" r:id="rId6"/>
    <p:sldId id="265" r:id="rId7"/>
    <p:sldId id="263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70"/>
      <c:rotY val="280"/>
      <c:perspective val="30"/>
    </c:view3D>
    <c:plotArea>
      <c:layout>
        <c:manualLayout>
          <c:layoutTarget val="inner"/>
          <c:xMode val="edge"/>
          <c:yMode val="edge"/>
          <c:x val="1.186556418031087E-3"/>
          <c:y val="1.1019924680287071E-3"/>
          <c:w val="0.58858980039922049"/>
          <c:h val="0.813889316610210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4"/>
          <c:dPt>
            <c:idx val="0"/>
            <c:explosion val="0"/>
          </c:dPt>
          <c:dPt>
            <c:idx val="1"/>
            <c:explosion val="0"/>
            <c:spPr>
              <a:solidFill>
                <a:schemeClr val="accent4"/>
              </a:solidFill>
            </c:spPr>
          </c:dPt>
          <c:dPt>
            <c:idx val="2"/>
            <c:explosion val="2"/>
          </c:dPt>
          <c:dLbls>
            <c:dLbl>
              <c:idx val="0"/>
              <c:layout>
                <c:manualLayout>
                  <c:x val="5.3829054564797446E-2"/>
                  <c:y val="0.16558479905652498"/>
                </c:manualLayout>
              </c:layout>
              <c:showPercent val="1"/>
            </c:dLbl>
            <c:dLbl>
              <c:idx val="2"/>
              <c:layout>
                <c:manualLayout>
                  <c:x val="-1.751770766258862E-2"/>
                  <c:y val="-0.14784870272124148"/>
                </c:manualLayout>
              </c:layout>
              <c:showPercent val="1"/>
            </c:dLbl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Собственные доходы</c:v>
                </c:pt>
                <c:pt idx="1">
                  <c:v>Дотации</c:v>
                </c:pt>
                <c:pt idx="2">
                  <c:v>Субвенции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180854</c:v>
                </c:pt>
                <c:pt idx="1">
                  <c:v>16234</c:v>
                </c:pt>
                <c:pt idx="2">
                  <c:v>347496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3860860801156862"/>
          <c:y val="1.1802855816135745E-2"/>
          <c:w val="0.23557904269679891"/>
          <c:h val="0.1712019070953899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80"/>
      <c:rotY val="270"/>
      <c:perspective val="200"/>
    </c:view3D>
    <c:plotArea>
      <c:layout>
        <c:manualLayout>
          <c:layoutTarget val="inner"/>
          <c:xMode val="edge"/>
          <c:yMode val="edge"/>
          <c:x val="0.21236166361598369"/>
          <c:y val="0.13342534785408341"/>
          <c:w val="0.7876383363840177"/>
          <c:h val="0.73563817576079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             </c:v>
                </c:pt>
              </c:strCache>
            </c:strRef>
          </c:tx>
          <c:explosion val="25"/>
          <c:dPt>
            <c:idx val="0"/>
            <c:explosion val="19"/>
          </c:dPt>
          <c:dPt>
            <c:idx val="1"/>
            <c:explosion val="13"/>
          </c:dPt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Неналоговые доходы: Аренда земли</c:v>
                </c:pt>
                <c:pt idx="2">
                  <c:v>Налог на имущество</c:v>
                </c:pt>
                <c:pt idx="3">
                  <c:v>Государственная пошлина</c:v>
                </c:pt>
                <c:pt idx="4">
                  <c:v>Акцизы по подакцизным товарам</c:v>
                </c:pt>
                <c:pt idx="5">
                  <c:v>Налог на совокупный доход</c:v>
                </c:pt>
                <c:pt idx="6">
                  <c:v>Прочие неналоговые доходы</c:v>
                </c:pt>
              </c:strCache>
            </c:strRef>
          </c:cat>
          <c:val>
            <c:numRef>
              <c:f>Лист1!$B$2:$B$8</c:f>
              <c:numCache>
                <c:formatCode>#,##0.00</c:formatCode>
                <c:ptCount val="7"/>
                <c:pt idx="0">
                  <c:v>141422.64000000001</c:v>
                </c:pt>
                <c:pt idx="1">
                  <c:v>74370</c:v>
                </c:pt>
                <c:pt idx="2">
                  <c:v>11415.140000000001</c:v>
                </c:pt>
                <c:pt idx="3">
                  <c:v>3300.2</c:v>
                </c:pt>
                <c:pt idx="4" formatCode="General">
                  <c:v>1009</c:v>
                </c:pt>
                <c:pt idx="5">
                  <c:v>3720.3</c:v>
                </c:pt>
                <c:pt idx="6" formatCode="General">
                  <c:v>9183.9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50"/>
      <c:rotY val="190"/>
      <c:perspective val="60"/>
    </c:view3D>
    <c:plotArea>
      <c:layout>
        <c:manualLayout>
          <c:layoutTarget val="inner"/>
          <c:xMode val="edge"/>
          <c:yMode val="edge"/>
          <c:x val="0.1746890575492579"/>
          <c:y val="0.10335420534616012"/>
          <c:w val="0.65579984218782406"/>
          <c:h val="0.591582822459840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7819729349124025"/>
                  <c:y val="0.1637211483020952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  ОБЩЕГОСУДАРСТВЕННЫЕ ВОПРОСЫ; </a:t>
                    </a:r>
                    <a:endParaRPr lang="en-US" dirty="0" smtClean="0"/>
                  </a:p>
                  <a:p>
                    <a:r>
                      <a:rPr lang="ru-RU" dirty="0" smtClean="0"/>
                      <a:t>28 </a:t>
                    </a:r>
                    <a:r>
                      <a:rPr lang="ru-RU" dirty="0"/>
                      <a:t>711,20</a:t>
                    </a:r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3.2179305729702033E-2"/>
                  <c:y val="0.1962794328870112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  НАЦИОНАЛЬНАЯ БЕЗОПАСНОСТЬ И ПРАВООХРАНИТЕЛЬНАЯ ДЕЯТЕЛЬНОСТЬ; </a:t>
                    </a:r>
                    <a:endParaRPr lang="en-US" dirty="0" smtClean="0"/>
                  </a:p>
                  <a:p>
                    <a:r>
                      <a:rPr lang="ru-RU" dirty="0" smtClean="0"/>
                      <a:t>3 </a:t>
                    </a:r>
                    <a:r>
                      <a:rPr lang="ru-RU" dirty="0"/>
                      <a:t>321,80</a:t>
                    </a:r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2.3074662882363654E-2"/>
                  <c:y val="0.13009723222863695"/>
                </c:manualLayout>
              </c:layout>
              <c:showVal val="1"/>
              <c:showCatName val="1"/>
            </c:dLbl>
            <c:dLbl>
              <c:idx val="3"/>
              <c:layout>
                <c:manualLayout>
                  <c:x val="2.0918403819239549E-3"/>
                  <c:y val="5.2838949309324E-2"/>
                </c:manualLayout>
              </c:layout>
              <c:showVal val="1"/>
              <c:showCatName val="1"/>
            </c:dLbl>
            <c:dLbl>
              <c:idx val="4"/>
              <c:layout>
                <c:manualLayout>
                  <c:x val="-2.317224223489878E-2"/>
                  <c:y val="-4.6847740148933323E-2"/>
                </c:manualLayout>
              </c:layout>
              <c:showVal val="1"/>
              <c:showCatName val="1"/>
            </c:dLbl>
            <c:dLbl>
              <c:idx val="5"/>
              <c:layout>
                <c:manualLayout>
                  <c:x val="3.6582404132363265E-2"/>
                  <c:y val="0.13254885798112651"/>
                </c:manualLayout>
              </c:layout>
              <c:showVal val="1"/>
              <c:showCatName val="1"/>
            </c:dLbl>
            <c:dLbl>
              <c:idx val="6"/>
              <c:layout>
                <c:manualLayout>
                  <c:x val="2.3454243845637598E-2"/>
                  <c:y val="-2.2620305258946377E-3"/>
                </c:manualLayout>
              </c:layout>
              <c:showVal val="1"/>
              <c:showCatName val="1"/>
            </c:dLbl>
            <c:dLbl>
              <c:idx val="7"/>
              <c:layout>
                <c:manualLayout>
                  <c:x val="0.15804960347175945"/>
                  <c:y val="-1.295715041563883E-2"/>
                </c:manualLayout>
              </c:layout>
              <c:showVal val="1"/>
              <c:showCatName val="1"/>
            </c:dLbl>
            <c:dLbl>
              <c:idx val="8"/>
              <c:layout>
                <c:manualLayout>
                  <c:x val="0.40528197850699244"/>
                  <c:y val="6.5609871142578796E-2"/>
                </c:manualLayout>
              </c:layout>
              <c:showVal val="1"/>
              <c:showCatName val="1"/>
            </c:dLbl>
            <c:dLbl>
              <c:idx val="9"/>
              <c:layout>
                <c:manualLayout>
                  <c:x val="0.34908551294530132"/>
                  <c:y val="0.1696609718403249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 </a:t>
                    </a:r>
                    <a:r>
                      <a:rPr lang="ru-RU" dirty="0"/>
                      <a:t>СРЕДСТВА МАССОВОЙ ИНФОРМАЦИИ</a:t>
                    </a:r>
                    <a:r>
                      <a:rPr lang="ru-RU" dirty="0" smtClean="0"/>
                      <a:t>;</a:t>
                    </a:r>
                    <a:endParaRPr lang="en-US" dirty="0" smtClean="0"/>
                  </a:p>
                  <a:p>
                    <a:r>
                      <a:rPr lang="ru-RU" dirty="0" smtClean="0"/>
                      <a:t> </a:t>
                    </a:r>
                    <a:r>
                      <a:rPr lang="ru-RU" dirty="0"/>
                      <a:t>3 327,30</a:t>
                    </a:r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Лист1!$A$2:$A$11</c:f>
              <c:strCache>
                <c:ptCount val="10"/>
                <c:pt idx="0">
                  <c:v>  ОБЩЕГОСУДАРСТВЕННЫЕ ВОПРОСЫ</c:v>
                </c:pt>
                <c:pt idx="1">
                  <c:v>  НАЦИОНАЛЬНАЯ БЕЗОПАСНОСТЬ И ПРАВООХРАНИТЕЛЬНАЯ ДЕЯТЕЛЬНОСТЬ</c:v>
                </c:pt>
                <c:pt idx="2">
                  <c:v>  НАЦИОНАЛЬНАЯ ЭКОНОМИКА</c:v>
                </c:pt>
                <c:pt idx="3">
                  <c:v>  ЖИЛИЩНО-КОММУНАЛЬНОЕ ХОЗЯЙСТВО</c:v>
                </c:pt>
                <c:pt idx="4">
                  <c:v>  ОХРАНА ОКРУЖАЮЩЕЙ СРЕДЫ</c:v>
                </c:pt>
                <c:pt idx="5">
                  <c:v>  ОБРАЗОВАНИЕ</c:v>
                </c:pt>
                <c:pt idx="6">
                  <c:v>  КУЛЬТУРА, КИНЕМАТОГРАФИЯ</c:v>
                </c:pt>
                <c:pt idx="7">
                  <c:v>  СОЦИАЛЬНАЯ ПОЛИТИКА</c:v>
                </c:pt>
                <c:pt idx="8">
                  <c:v>  ФИЗИЧЕСКАЯ КУЛЬТУРА И СПОРТ</c:v>
                </c:pt>
                <c:pt idx="9">
                  <c:v>  СРЕДСТВА МАССОВОЙ ИНФОРМАЦИИ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40303.800000000003</c:v>
                </c:pt>
                <c:pt idx="1">
                  <c:v>5641.4299999999994</c:v>
                </c:pt>
                <c:pt idx="2">
                  <c:v>27881.95</c:v>
                </c:pt>
                <c:pt idx="3">
                  <c:v>25006.17</c:v>
                </c:pt>
                <c:pt idx="4">
                  <c:v>4014</c:v>
                </c:pt>
                <c:pt idx="5">
                  <c:v>431554.13999999996</c:v>
                </c:pt>
                <c:pt idx="6">
                  <c:v>53652.54</c:v>
                </c:pt>
                <c:pt idx="7">
                  <c:v>70233.429999999993</c:v>
                </c:pt>
                <c:pt idx="8">
                  <c:v>8219</c:v>
                </c:pt>
                <c:pt idx="9">
                  <c:v>4862.3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21546341863517124"/>
          <c:y val="5.1367125984251971E-2"/>
          <c:w val="0.60154183070866163"/>
          <c:h val="0.73000024606299263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4.1666666666666683E-3"/>
                  <c:y val="-0.35937500000000083"/>
                </c:manualLayout>
              </c:layout>
              <c:tx>
                <c:rich>
                  <a:bodyPr/>
                  <a:lstStyle/>
                  <a:p>
                    <a:r>
                      <a:rPr lang="ru-RU" sz="1800" b="0" i="0" u="none" strike="noStrike" baseline="0" dirty="0" smtClean="0"/>
                      <a:t>572 184,36 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"/>
                  <c:y val="-0.1031249999999999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147141,78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572184.36</c:v>
                </c:pt>
                <c:pt idx="1">
                  <c:v>147141.78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Лист1!$C$2:$C$3</c:f>
              <c:numCache>
                <c:formatCode>#,##0.00</c:formatCode>
                <c:ptCount val="2"/>
              </c:numCache>
            </c:numRef>
          </c:val>
        </c:ser>
        <c:overlap val="100"/>
        <c:axId val="94668288"/>
        <c:axId val="94669824"/>
      </c:barChart>
      <c:catAx>
        <c:axId val="94668288"/>
        <c:scaling>
          <c:orientation val="minMax"/>
        </c:scaling>
        <c:axPos val="b"/>
        <c:tickLblPos val="nextTo"/>
        <c:crossAx val="94669824"/>
        <c:crosses val="autoZero"/>
        <c:auto val="1"/>
        <c:lblAlgn val="ctr"/>
        <c:lblOffset val="100"/>
      </c:catAx>
      <c:valAx>
        <c:axId val="94669824"/>
        <c:scaling>
          <c:orientation val="minMax"/>
        </c:scaling>
        <c:axPos val="l"/>
        <c:majorGridlines/>
        <c:numFmt formatCode="#,##0.00" sourceLinked="1"/>
        <c:tickLblPos val="nextTo"/>
        <c:crossAx val="946682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0.03478</cdr:x>
      <cdr:y>0.75862</cdr:y>
    </cdr:from>
    <cdr:to>
      <cdr:x>0.37391</cdr:x>
      <cdr:y>0.90575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85752" y="4714908"/>
          <a:ext cx="2786082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0.10435</cdr:x>
      <cdr:y>0.72414</cdr:y>
    </cdr:from>
    <cdr:to>
      <cdr:x>0.37391</cdr:x>
      <cdr:y>0.87126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857256" y="4500594"/>
          <a:ext cx="221457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0.76522</cdr:x>
      <cdr:y>0.02299</cdr:y>
    </cdr:from>
    <cdr:to>
      <cdr:x>0.92174</cdr:x>
      <cdr:y>0.05747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067927" y="142885"/>
          <a:ext cx="1241149" cy="2142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244 421,17 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тыс.руб.</a:t>
          </a:r>
          <a:endParaRPr lang="ru-RU" sz="11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0.1113</cdr:x>
      <cdr:y>0.04368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0" y="0"/>
          <a:ext cx="914400" cy="2714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Gill Sans MT"/>
            </a:defRPr>
          </a:lvl1pPr>
          <a:lvl2pPr marL="457200" indent="0">
            <a:defRPr sz="1100">
              <a:latin typeface="Gill Sans MT"/>
            </a:defRPr>
          </a:lvl2pPr>
          <a:lvl3pPr marL="914400" indent="0">
            <a:defRPr sz="1100">
              <a:latin typeface="Gill Sans MT"/>
            </a:defRPr>
          </a:lvl3pPr>
          <a:lvl4pPr marL="1371600" indent="0">
            <a:defRPr sz="1100">
              <a:latin typeface="Gill Sans MT"/>
            </a:defRPr>
          </a:lvl4pPr>
          <a:lvl5pPr marL="1828800" indent="0">
            <a:defRPr sz="1100">
              <a:latin typeface="Gill Sans MT"/>
            </a:defRPr>
          </a:lvl5pPr>
          <a:lvl6pPr marL="2286000" indent="0">
            <a:defRPr sz="1100">
              <a:latin typeface="Gill Sans MT"/>
            </a:defRPr>
          </a:lvl6pPr>
          <a:lvl7pPr marL="2743200" indent="0">
            <a:defRPr sz="1100">
              <a:latin typeface="Gill Sans MT"/>
            </a:defRPr>
          </a:lvl7pPr>
          <a:lvl8pPr marL="3200400" indent="0">
            <a:defRPr sz="1100">
              <a:latin typeface="Gill Sans MT"/>
            </a:defRPr>
          </a:lvl8pPr>
          <a:lvl9pPr marL="3657600" indent="0">
            <a:defRPr sz="1100">
              <a:latin typeface="Gill Sans MT"/>
            </a:defRPr>
          </a:lvl9pPr>
        </a:lstStyle>
        <a:p xmlns:a="http://schemas.openxmlformats.org/drawingml/2006/main"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0.1113</cdr:x>
      <cdr:y>0.04368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0" y="0"/>
          <a:ext cx="914400" cy="2714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Gill Sans MT"/>
            </a:defRPr>
          </a:lvl1pPr>
          <a:lvl2pPr marL="457200" indent="0">
            <a:defRPr sz="1100">
              <a:latin typeface="Gill Sans MT"/>
            </a:defRPr>
          </a:lvl2pPr>
          <a:lvl3pPr marL="914400" indent="0">
            <a:defRPr sz="1100">
              <a:latin typeface="Gill Sans MT"/>
            </a:defRPr>
          </a:lvl3pPr>
          <a:lvl4pPr marL="1371600" indent="0">
            <a:defRPr sz="1100">
              <a:latin typeface="Gill Sans MT"/>
            </a:defRPr>
          </a:lvl4pPr>
          <a:lvl5pPr marL="1828800" indent="0">
            <a:defRPr sz="1100">
              <a:latin typeface="Gill Sans MT"/>
            </a:defRPr>
          </a:lvl5pPr>
          <a:lvl6pPr marL="2286000" indent="0">
            <a:defRPr sz="1100">
              <a:latin typeface="Gill Sans MT"/>
            </a:defRPr>
          </a:lvl6pPr>
          <a:lvl7pPr marL="2743200" indent="0">
            <a:defRPr sz="1100">
              <a:latin typeface="Gill Sans MT"/>
            </a:defRPr>
          </a:lvl7pPr>
          <a:lvl8pPr marL="3200400" indent="0">
            <a:defRPr sz="1100">
              <a:latin typeface="Gill Sans MT"/>
            </a:defRPr>
          </a:lvl8pPr>
          <a:lvl9pPr marL="3657600" indent="0">
            <a:defRPr sz="1100">
              <a:latin typeface="Gill Sans MT"/>
            </a:defRPr>
          </a:lvl9pPr>
        </a:lstStyle>
        <a:p xmlns:a="http://schemas.openxmlformats.org/drawingml/2006/main"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0.60938</cdr:x>
      <cdr:y>0.66797</cdr:y>
    </cdr:from>
    <cdr:to>
      <cdr:x>0.71485</cdr:x>
      <cdr:y>0.77344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14776" y="2714644"/>
          <a:ext cx="642942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19 %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0.10547</cdr:x>
      <cdr:y>0.10547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0" y="0"/>
          <a:ext cx="642942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Gill Sans MT"/>
            </a:defRPr>
          </a:lvl1pPr>
          <a:lvl2pPr marL="457200" indent="0">
            <a:defRPr sz="1100">
              <a:latin typeface="Gill Sans MT"/>
            </a:defRPr>
          </a:lvl2pPr>
          <a:lvl3pPr marL="914400" indent="0">
            <a:defRPr sz="1100">
              <a:latin typeface="Gill Sans MT"/>
            </a:defRPr>
          </a:lvl3pPr>
          <a:lvl4pPr marL="1371600" indent="0">
            <a:defRPr sz="1100">
              <a:latin typeface="Gill Sans MT"/>
            </a:defRPr>
          </a:lvl4pPr>
          <a:lvl5pPr marL="1828800" indent="0">
            <a:defRPr sz="1100">
              <a:latin typeface="Gill Sans MT"/>
            </a:defRPr>
          </a:lvl5pPr>
          <a:lvl6pPr marL="2286000" indent="0">
            <a:defRPr sz="1100">
              <a:latin typeface="Gill Sans MT"/>
            </a:defRPr>
          </a:lvl6pPr>
          <a:lvl7pPr marL="2743200" indent="0">
            <a:defRPr sz="1100">
              <a:latin typeface="Gill Sans MT"/>
            </a:defRPr>
          </a:lvl7pPr>
          <a:lvl8pPr marL="3200400" indent="0">
            <a:defRPr sz="1100">
              <a:latin typeface="Gill Sans MT"/>
            </a:defRPr>
          </a:lvl8pPr>
          <a:lvl9pPr marL="3657600" indent="0">
            <a:defRPr sz="1100">
              <a:latin typeface="Gill Sans MT"/>
            </a:defRPr>
          </a:lvl9pPr>
        </a:lstStyle>
        <a:p xmlns:a="http://schemas.openxmlformats.org/drawingml/2006/main">
          <a:endParaRPr lang="ru-RU" sz="1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3164C-EC21-46FC-8FF0-07B62D2D395C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2FE6B-86AC-43A4-B6C7-4CB7774E29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9569" y="686474"/>
            <a:ext cx="4940397" cy="3428114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62F04CB-CE93-4AC3-AC5F-A7F32E590A75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18371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 descr="C:\Users\Владелец\Desktop\ger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0" y="142852"/>
            <a:ext cx="1071570" cy="133767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786050" y="1500174"/>
            <a:ext cx="5628529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Бюджет для </a:t>
            </a:r>
          </a:p>
          <a:p>
            <a:pPr algn="ctr"/>
            <a:r>
              <a:rPr lang="ru-RU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граждан</a:t>
            </a:r>
            <a:endParaRPr lang="ru-RU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1357290" y="857232"/>
          <a:ext cx="8215370" cy="621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143108" y="0"/>
            <a:ext cx="6643734" cy="10001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Доходы бюджета на 201</a:t>
            </a:r>
            <a:r>
              <a:rPr lang="en-US" dirty="0" smtClean="0"/>
              <a:t>8</a:t>
            </a:r>
            <a:r>
              <a:rPr lang="ru-RU" dirty="0" smtClean="0"/>
              <a:t> год</a:t>
            </a:r>
            <a:endParaRPr lang="ru-RU" dirty="0"/>
          </a:p>
        </p:txBody>
      </p:sp>
      <p:sp>
        <p:nvSpPr>
          <p:cNvPr id="6" name="TextBox 1"/>
          <p:cNvSpPr txBox="1"/>
          <p:nvPr/>
        </p:nvSpPr>
        <p:spPr>
          <a:xfrm>
            <a:off x="7286644" y="1357298"/>
            <a:ext cx="1214446" cy="27145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24 248,00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7358082" y="1714488"/>
            <a:ext cx="1500198" cy="27145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376 387,00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285852" y="5357826"/>
            <a:ext cx="6643734" cy="114300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Всего доходов: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ru-RU" b="1" dirty="0" smtClean="0"/>
              <a:t>713 570,04</a:t>
            </a:r>
            <a:r>
              <a:rPr lang="ru-RU" dirty="0" smtClean="0"/>
              <a:t> </a:t>
            </a:r>
            <a:r>
              <a:rPr lang="ru-RU" dirty="0" err="1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тыс.руб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8072462" cy="7143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500" dirty="0" smtClean="0"/>
              <a:t>Структура собственных доходов</a:t>
            </a:r>
            <a:r>
              <a:rPr lang="en-US" sz="3500" dirty="0" smtClean="0"/>
              <a:t> </a:t>
            </a: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>на 201</a:t>
            </a:r>
            <a:r>
              <a:rPr lang="en-US" sz="3500" dirty="0" smtClean="0"/>
              <a:t>8</a:t>
            </a:r>
            <a:r>
              <a:rPr lang="ru-RU" sz="3500" dirty="0" smtClean="0"/>
              <a:t> год</a:t>
            </a:r>
            <a:endParaRPr lang="ru-RU" sz="3500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714356"/>
          <a:ext cx="8643966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6500826" y="1428736"/>
            <a:ext cx="2000264" cy="36433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Общий объем доходов </a:t>
            </a:r>
            <a:r>
              <a:rPr lang="ru-RU" b="1" dirty="0" smtClean="0"/>
              <a:t>713 570,04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тыс.руб.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2910" y="642918"/>
            <a:ext cx="2000264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Собственные доходы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244 421,17 </a:t>
            </a:r>
            <a:r>
              <a:rPr lang="ru-RU" dirty="0" smtClean="0">
                <a:solidFill>
                  <a:schemeClr val="bg1"/>
                </a:solidFill>
              </a:rPr>
              <a:t>тыс.руб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500430" y="4429132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Дефицит 5 300 тыс.руб.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Плюс 11"/>
          <p:cNvSpPr/>
          <p:nvPr/>
        </p:nvSpPr>
        <p:spPr>
          <a:xfrm>
            <a:off x="2500298" y="2786058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 12"/>
          <p:cNvSpPr/>
          <p:nvPr/>
        </p:nvSpPr>
        <p:spPr>
          <a:xfrm>
            <a:off x="5429256" y="2714620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428992" y="571480"/>
            <a:ext cx="2000264" cy="55007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Дотации 24 248,00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71472" y="3643314"/>
            <a:ext cx="2000264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Субвенции 376 387,00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тыс.руб.</a:t>
            </a:r>
          </a:p>
          <a:p>
            <a:pPr algn="ctr"/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7969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Структура расходов бюджета на 201</a:t>
            </a:r>
            <a:r>
              <a:rPr lang="en-US" sz="3200" dirty="0" smtClean="0">
                <a:solidFill>
                  <a:srgbClr val="0070C0"/>
                </a:solidFill>
              </a:rPr>
              <a:t>8</a:t>
            </a:r>
            <a:r>
              <a:rPr lang="ru-RU" sz="3200" dirty="0" smtClean="0">
                <a:solidFill>
                  <a:srgbClr val="0070C0"/>
                </a:solidFill>
              </a:rPr>
              <a:t> год</a:t>
            </a:r>
            <a:endParaRPr lang="ru-RU" sz="3200" dirty="0">
              <a:solidFill>
                <a:srgbClr val="0070C0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142976" y="642918"/>
          <a:ext cx="7358114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0430" y="285728"/>
            <a:ext cx="2428892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Расходы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714480" y="171448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3643306" y="3071810"/>
            <a:ext cx="642942" cy="42862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/>
              <a:t>81 %</a:t>
            </a:r>
            <a:endParaRPr lang="ru-RU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1214414" y="779130"/>
          <a:ext cx="7500990" cy="5720211"/>
        </p:xfrm>
        <a:graphic>
          <a:graphicData uri="http://schemas.openxmlformats.org/drawingml/2006/table">
            <a:tbl>
              <a:tblPr firstRow="1" bandRow="1">
                <a:effectLst>
                  <a:outerShdw sx="1000" sy="1000" algn="ctr" rotWithShape="0">
                    <a:srgbClr val="000000"/>
                  </a:outerShdw>
                </a:effectLst>
                <a:tableStyleId>{5C22544A-7EE6-4342-B048-85BDC9FD1C3A}</a:tableStyleId>
              </a:tblPr>
              <a:tblGrid>
                <a:gridCol w="4572032"/>
                <a:gridCol w="2928958"/>
              </a:tblGrid>
              <a:tr h="4352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Наименование программы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Сумма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 тыс.руб.</a:t>
                      </a:r>
                      <a:endParaRPr lang="ru-RU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67426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Муниципальная программа "Развитие и совершенствование муниципального образования Бейский район на 2014-2019 годы"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atin typeface="Times New Roman"/>
                        </a:rPr>
                        <a:t>13 343,11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4680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 Муниципальная программа "Культура Бейского района на 2014-2019 годы"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atin typeface="Times New Roman"/>
                        </a:rPr>
                        <a:t>46 105,14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41161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 Муниципальная программа "Развитие агропромышленного комплекса и социальной сферы на селе на 2014-2019 годы"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atin typeface="Times New Roman"/>
                        </a:rPr>
                        <a:t>26 472,08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6117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 Муниципальная программа "Экономическое развитие и повышение инвестиционной привлекательности муниципального образования Бейский район на 2014-2019гг."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atin typeface="Times New Roman"/>
                        </a:rPr>
                        <a:t>109,50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6117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 Муниципальная программа "Обеспечение общественного порядка и противодействие преступности в муниципальном образовании Бейский район на 2014-2019 годы"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atin typeface="Times New Roman"/>
                        </a:rPr>
                        <a:t>4 399,91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41161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 Муниципальная программа "Развитие и совершенствование образования в Бейском районе 2016-2020 годы"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atin typeface="Times New Roman"/>
                        </a:rPr>
                        <a:t>410 298,44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5348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 Муниципальная программа "Социальная поддержка граждан Бейского района на 2014-2019 годы"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atin typeface="Times New Roman"/>
                        </a:rPr>
                        <a:t>69 859,80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57520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 Муниципальная программа "Финансовая поддержка социально ориентированных некоммерческих организаций на 2014-2019гг."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atin typeface="Times New Roman"/>
                        </a:rPr>
                        <a:t>1 596,39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38097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Lucida Sans Unicode" pitchFamily="34" charset="0"/>
                        </a:rPr>
                        <a:t>Всего программные расходы</a:t>
                      </a:r>
                      <a:endParaRPr lang="ru-RU" sz="11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Lucida Sans Unicode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Times New Roman"/>
                        </a:rPr>
                        <a:t>572 184,36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30245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Lucida Sans Unicode" pitchFamily="34" charset="0"/>
                        </a:rPr>
                        <a:t>Всего </a:t>
                      </a:r>
                      <a:r>
                        <a:rPr lang="ru-RU" sz="1100" b="1" i="0" u="none" strike="noStrike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Lucida Sans Unicode" pitchFamily="34" charset="0"/>
                        </a:rPr>
                        <a:t>непрограммные</a:t>
                      </a:r>
                      <a:r>
                        <a:rPr lang="ru-RU" sz="11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Lucida Sans Unicode" pitchFamily="34" charset="0"/>
                        </a:rPr>
                        <a:t> расходы</a:t>
                      </a:r>
                      <a:endParaRPr lang="ru-RU" sz="11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Lucida Sans Unicode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latin typeface="Times New Roman"/>
                        </a:rPr>
                        <a:t>147 141,78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30245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Lucida Sans Unicode" pitchFamily="34" charset="0"/>
                        </a:rPr>
                        <a:t>Всего расходов</a:t>
                      </a:r>
                      <a:endParaRPr lang="ru-RU" sz="11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Lucida Sans Unicode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Times New Roman"/>
                        </a:rPr>
                        <a:t>719 326,14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85786" y="142852"/>
            <a:ext cx="7929618" cy="571504"/>
          </a:xfrm>
          <a:prstGeom prst="rect">
            <a:avLst/>
          </a:prstGeom>
        </p:spPr>
        <p:txBody>
          <a:bodyPr vert="horz" lIns="45720" tIns="0" rIns="45720" bIns="0" anchor="b">
            <a:normAutofit fontScale="975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all" spc="0" normalizeH="0" baseline="0" noProof="0" dirty="0" smtClean="0">
                <a:ln w="6350">
                  <a:noFill/>
                </a:ln>
                <a:solidFill>
                  <a:srgbClr val="0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Перечень муниципальных программ, предусмотренных к финансированию из местного бюджета в  201</a:t>
            </a:r>
            <a:r>
              <a:rPr kumimoji="0" lang="en-US" sz="1800" b="1" i="0" u="none" strike="noStrike" kern="1200" cap="all" spc="0" normalizeH="0" baseline="0" noProof="0" dirty="0" smtClean="0">
                <a:ln w="6350">
                  <a:noFill/>
                </a:ln>
                <a:solidFill>
                  <a:srgbClr val="0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8</a:t>
            </a:r>
            <a:r>
              <a:rPr kumimoji="0" lang="ru-RU" sz="1800" b="1" i="0" u="none" strike="noStrike" kern="1200" cap="all" spc="0" normalizeH="0" baseline="0" noProof="0" dirty="0" smtClean="0">
                <a:ln w="6350">
                  <a:noFill/>
                </a:ln>
                <a:solidFill>
                  <a:srgbClr val="0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 году</a:t>
            </a:r>
            <a:endParaRPr kumimoji="0" lang="ru-RU" sz="1800" b="1" i="0" u="none" strike="noStrike" kern="1200" cap="all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2643182"/>
            <a:ext cx="614079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717</TotalTime>
  <Words>322</Words>
  <Application>Microsoft Office PowerPoint</Application>
  <PresentationFormat>Экран (4:3)</PresentationFormat>
  <Paragraphs>65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Слайд 1</vt:lpstr>
      <vt:lpstr>Доходы бюджета на 2018 год</vt:lpstr>
      <vt:lpstr>Структура собственных доходов  на 2018 год</vt:lpstr>
      <vt:lpstr>Слайд 4</vt:lpstr>
      <vt:lpstr>Структура расходов бюджета на 2018 год</vt:lpstr>
      <vt:lpstr>Расходы</vt:lpstr>
      <vt:lpstr>Слайд 7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РЕШЕНИЯ СОВЕТА ДЕПУТАТОВ БЕЙСКОГО РАЙОНА   «О местном бюджете муниципального образования Бейский район на 2014 год  и на плановый период 2015 и 2016 годов» </dc:title>
  <dc:creator>Comp4</dc:creator>
  <cp:lastModifiedBy>Владелец</cp:lastModifiedBy>
  <cp:revision>121</cp:revision>
  <dcterms:created xsi:type="dcterms:W3CDTF">2013-11-20T08:43:40Z</dcterms:created>
  <dcterms:modified xsi:type="dcterms:W3CDTF">2018-10-05T02:24:58Z</dcterms:modified>
</cp:coreProperties>
</file>