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337" r:id="rId2"/>
    <p:sldId id="375" r:id="rId3"/>
    <p:sldId id="342" r:id="rId4"/>
    <p:sldId id="355" r:id="rId5"/>
    <p:sldId id="356" r:id="rId6"/>
    <p:sldId id="357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54" r:id="rId16"/>
    <p:sldId id="376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60" d="100"/>
          <a:sy n="60" d="100"/>
        </p:scale>
        <p:origin x="-11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161301</c:v>
                </c:pt>
                <c:pt idx="1">
                  <c:v>540252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223751</c:v>
                </c:pt>
                <c:pt idx="1">
                  <c:v>578709</c:v>
                </c:pt>
              </c:numCache>
            </c:numRef>
          </c:val>
        </c:ser>
        <c:shape val="box"/>
        <c:axId val="71006080"/>
        <c:axId val="71007616"/>
        <c:axId val="69249664"/>
      </c:bar3DChart>
      <c:catAx>
        <c:axId val="71006080"/>
        <c:scaling>
          <c:orientation val="minMax"/>
        </c:scaling>
        <c:axPos val="b"/>
        <c:tickLblPos val="nextTo"/>
        <c:crossAx val="71007616"/>
        <c:crosses val="autoZero"/>
        <c:auto val="1"/>
        <c:lblAlgn val="ctr"/>
        <c:lblOffset val="100"/>
      </c:catAx>
      <c:valAx>
        <c:axId val="71007616"/>
        <c:scaling>
          <c:orientation val="minMax"/>
        </c:scaling>
        <c:axPos val="l"/>
        <c:majorGridlines/>
        <c:numFmt formatCode="#,##0" sourceLinked="1"/>
        <c:tickLblPos val="nextTo"/>
        <c:crossAx val="71006080"/>
        <c:crosses val="autoZero"/>
        <c:crossBetween val="between"/>
      </c:valAx>
      <c:serAx>
        <c:axId val="69249664"/>
        <c:scaling>
          <c:orientation val="minMax"/>
        </c:scaling>
        <c:delete val="1"/>
        <c:axPos val="b"/>
        <c:tickLblPos val="nextTo"/>
        <c:crossAx val="7100761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rotY val="350"/>
      <c:perspective val="20"/>
    </c:view3D>
    <c:plotArea>
      <c:layout>
        <c:manualLayout>
          <c:layoutTarget val="inner"/>
          <c:xMode val="edge"/>
          <c:yMode val="edge"/>
          <c:x val="9.4841429649235046E-2"/>
          <c:y val="0.1703778737570277"/>
          <c:w val="0.47768275784177688"/>
          <c:h val="0.72582964503231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904843586023461"/>
                  <c:y val="-5.7608926847625648E-2"/>
                </c:manualLayout>
              </c:layout>
              <c:showVal val="1"/>
            </c:dLbl>
            <c:dLbl>
              <c:idx val="1"/>
              <c:layout>
                <c:manualLayout>
                  <c:x val="-0.15646249225016931"/>
                  <c:y val="-0.1345791446438161"/>
                </c:manualLayout>
              </c:layout>
              <c:showVal val="1"/>
            </c:dLbl>
            <c:dLbl>
              <c:idx val="2"/>
              <c:layout>
                <c:manualLayout>
                  <c:x val="-6.7935904255510132E-2"/>
                  <c:y val="-0.13516652165550463"/>
                </c:manualLayout>
              </c:layout>
              <c:showVal val="1"/>
            </c:dLbl>
            <c:dLbl>
              <c:idx val="3"/>
              <c:layout>
                <c:manualLayout>
                  <c:x val="1.3678109019524055E-2"/>
                  <c:y val="-7.0442156180838683E-2"/>
                </c:manualLayout>
              </c:layout>
              <c:showVal val="1"/>
            </c:dLbl>
            <c:dLbl>
              <c:idx val="4"/>
              <c:layout>
                <c:manualLayout>
                  <c:x val="3.6991134264294206E-2"/>
                  <c:y val="-3.0289638131403052E-2"/>
                </c:manualLayout>
              </c:layout>
              <c:showVal val="1"/>
            </c:dLbl>
            <c:dLbl>
              <c:idx val="5"/>
              <c:layout>
                <c:manualLayout>
                  <c:x val="5.0259587956612013E-2"/>
                  <c:y val="-2.412790602549555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"Повышение безопасности дорожного движения в муниципальном образовании Бейский район на 2014-2019гг.:исполнение 100%</c:v>
                </c:pt>
                <c:pt idx="1">
                  <c:v> "О мерах по противодействию терроризму и экстремизму на территории муниципального образования Бейский район на 2014-2019гг.":исполнение 100%</c:v>
                </c:pt>
                <c:pt idx="2">
                  <c:v> "Комплексные меры по профилактике злоупотребления наркотикам и их незаконному обороту на 2014-2019гг.":исполнение 100%</c:v>
                </c:pt>
                <c:pt idx="3">
                  <c:v> "Создание общественных спасательных постов в муниципальном образовании Бейский район на 2014-2019гг." :исполнение 100%</c:v>
                </c:pt>
                <c:pt idx="4">
                  <c:v>"Развитие единой дежурно-диспетчерской службы администрации Бейского района на 2016-2019гг.":исполнение 86%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142</c:v>
                </c:pt>
                <c:pt idx="4">
                  <c:v>4813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22142183114185"/>
          <c:y val="3.0328130368625132E-2"/>
          <c:w val="0.33719275551353717"/>
          <c:h val="0.8128039826015696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      Подпрограмма "Дошкольные образовательные организации (2016-2020 годы)":исполнение 86%</c:v>
                </c:pt>
                <c:pt idx="1">
                  <c:v>      Подпрограмма "Общеобразовательные организации (2016-2020 годы)":исполнение 88%</c:v>
                </c:pt>
                <c:pt idx="2">
                  <c:v>      Подпрограмма "Общеобразовательные организации (школы-интернаты) (2016-2020 годы)":исполнение 88%</c:v>
                </c:pt>
                <c:pt idx="3">
                  <c:v>      Подпрограмма "Организация дополнительного образования (2016-2020 годы)":исполнение 67%</c:v>
                </c:pt>
                <c:pt idx="4">
                  <c:v>      Подпрограмма "Образование детей-инвалидов и детей с ограниченными возможностями здоровья (2016-2020 годы)":исполнение  91%</c:v>
                </c:pt>
                <c:pt idx="5">
                  <c:v>      Подпрограмма "Развитие образования (2016-2020 годы)":исполнение 88%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99670</c:v>
                </c:pt>
                <c:pt idx="1">
                  <c:v>162051</c:v>
                </c:pt>
                <c:pt idx="2">
                  <c:v>120002</c:v>
                </c:pt>
                <c:pt idx="3">
                  <c:v>19968</c:v>
                </c:pt>
                <c:pt idx="4">
                  <c:v>46329</c:v>
                </c:pt>
                <c:pt idx="5">
                  <c:v>13523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154217594295513"/>
          <c:y val="0.11780256548700077"/>
          <c:w val="0.33222478927955701"/>
          <c:h val="0.7887195471130096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Подпрограмма "Старшее поколение на 2014-2019гг.": исполнение 83%</c:v>
                </c:pt>
                <c:pt idx="1">
                  <c:v>      Подпрограмма "Молодежь Бейского района на 2014-2019гг.": исполнение 100%</c:v>
                </c:pt>
                <c:pt idx="2">
                  <c:v>      Подпрограмма "Совершенствование социальной поддержки семьи и детства на 2014-2019гг.": исполнение 95%</c:v>
                </c:pt>
                <c:pt idx="3">
                  <c:v>      Подпрограмма "Дети-сироты на 2014-2019гг.": исполнение 76%</c:v>
                </c:pt>
                <c:pt idx="4">
                  <c:v>      Подпрограмма "Организация отдыха детей на 2014-2019гг.": исполнение 100%</c:v>
                </c:pt>
                <c:pt idx="5">
                  <c:v> Подпрограмма "Развитие мер социальной поддержки отдельных категорий граждан на 2017-2019 годы":исполнение 92%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5165</c:v>
                </c:pt>
                <c:pt idx="1">
                  <c:v>30</c:v>
                </c:pt>
                <c:pt idx="2">
                  <c:v>48940</c:v>
                </c:pt>
                <c:pt idx="3">
                  <c:v>13334</c:v>
                </c:pt>
                <c:pt idx="4">
                  <c:v>1290</c:v>
                </c:pt>
                <c:pt idx="5">
                  <c:v>666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126278851767"/>
          <c:y val="0.10315388831623556"/>
          <c:w val="0.33426900189430753"/>
          <c:h val="0.7153548814607568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2600835731011106"/>
                  <c:y val="-2.2715931216152098E-2"/>
                </c:manualLayout>
              </c:layout>
              <c:showVal val="1"/>
            </c:dLbl>
            <c:dLbl>
              <c:idx val="1"/>
              <c:layout>
                <c:manualLayout>
                  <c:x val="8.09856893415693E-2"/>
                  <c:y val="-0.12748367937957067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ДПО: исполнение 96%</c:v>
                </c:pt>
                <c:pt idx="1">
                  <c:v>Красный крест: исполнение 100%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2882</c:v>
                </c:pt>
                <c:pt idx="1">
                  <c:v>130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977716873367565"/>
          <c:y val="0.32076461493152708"/>
          <c:w val="0.32031575238543691"/>
          <c:h val="0.4286003534089235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rotY val="180"/>
      <c:perspective val="8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7"/>
              <c:layout>
                <c:manualLayout>
                  <c:x val="-7.9504414508194034E-3"/>
                  <c:y val="0.10344921217387257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НДФЛ: исполнение 98% или 101 555
 тыс.руб</c:v>
                </c:pt>
                <c:pt idx="1">
                  <c:v>Акцизы: исполнение 108% или 1 090 тыс.руб</c:v>
                </c:pt>
                <c:pt idx="2">
                  <c:v>Налоги на совокупный доход: исполнение 97%  или  2 707  тыс.руб.</c:v>
                </c:pt>
                <c:pt idx="3">
                  <c:v>Земельный налог: исполнение 98% или 9 902  тыс.руб</c:v>
                </c:pt>
                <c:pt idx="4">
                  <c:v>Государственная пошлина: исполнение 99% или 3 070 тыс.руб</c:v>
                </c:pt>
                <c:pt idx="5">
                  <c:v>Доходы от использования имущества: исполнение 39% или 37 797 тыс.руб</c:v>
                </c:pt>
                <c:pt idx="6">
                  <c:v>Платежи за пользование природными ресурсами: исполнение 100% или 545 тыс.руб</c:v>
                </c:pt>
                <c:pt idx="7">
                  <c:v>Доходы от оказания платных услуг: исполнение 100% или 230 тыс.руб</c:v>
                </c:pt>
                <c:pt idx="8">
                  <c:v>Доходы от продажи активов: исполнение 100% или 2 700 тыс.руб</c:v>
                </c:pt>
                <c:pt idx="9">
                  <c:v>Штрафы, санкции, возмещение ущерба: исполнение 102% или 1 706 тыс.руб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104112</c:v>
                </c:pt>
                <c:pt idx="1">
                  <c:v>1009</c:v>
                </c:pt>
                <c:pt idx="2">
                  <c:v>2781.5</c:v>
                </c:pt>
                <c:pt idx="3">
                  <c:v>10104.799999999992</c:v>
                </c:pt>
                <c:pt idx="4">
                  <c:v>3087</c:v>
                </c:pt>
                <c:pt idx="5">
                  <c:v>97507.6</c:v>
                </c:pt>
                <c:pt idx="6">
                  <c:v>550.1</c:v>
                </c:pt>
                <c:pt idx="7">
                  <c:v>229.5</c:v>
                </c:pt>
                <c:pt idx="8">
                  <c:v>2700.3</c:v>
                </c:pt>
                <c:pt idx="9">
                  <c:v>1669.4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671114685588825"/>
          <c:y val="1.253526100819752E-2"/>
          <c:w val="0.3635029994222585"/>
          <c:h val="0.8944959265376970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210"/>
      <c:perspective val="30"/>
    </c:view3D>
    <c:plotArea>
      <c:layout>
        <c:manualLayout>
          <c:layoutTarget val="inner"/>
          <c:xMode val="edge"/>
          <c:yMode val="edge"/>
          <c:x val="6.0219813696456466E-2"/>
          <c:y val="6.7048722901910413E-2"/>
          <c:w val="0.5290616031207247"/>
          <c:h val="0.72660297448332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на поддержку мер по обеспечению сбалансированности бюджетов: исполнение 100% или 24 248 тыс.руб</c:v>
                </c:pt>
                <c:pt idx="1">
                  <c:v>Субсидии бюджетам бюджетной системы РФ: исполнение 92% или 122 366 тыс.руб
</c:v>
                </c:pt>
                <c:pt idx="2">
                  <c:v> Субвенции бюджетам бюджетной системы Российской Федерации: исполнение 93% или 388 390 тыс.руб
</c:v>
                </c:pt>
                <c:pt idx="3">
                  <c:v>Иные медбюджетные трансферты и безвозмездные поступления: исполнение 83% или 3 999 тыс.руб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24248</c:v>
                </c:pt>
                <c:pt idx="1">
                  <c:v>132754.87</c:v>
                </c:pt>
                <c:pt idx="2">
                  <c:v>415628</c:v>
                </c:pt>
                <c:pt idx="3">
                  <c:v>4829.2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perspective val="30"/>
    </c:view3D>
    <c:plotArea>
      <c:layout>
        <c:manualLayout>
          <c:layoutTarget val="inner"/>
          <c:xMode val="edge"/>
          <c:yMode val="edge"/>
          <c:x val="0.10448269951173463"/>
          <c:y val="0.23379782161437621"/>
          <c:w val="0.47173625712984923"/>
          <c:h val="0.670809892118634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    Общегосударственные вопросы: 37 077 тыс.руб или 85%</c:v>
                </c:pt>
                <c:pt idx="1">
                  <c:v>    Национальная оборона: 1 908 тыс.руб или 100%</c:v>
                </c:pt>
                <c:pt idx="2">
                  <c:v>    Национальная безопасность и правоохранительная деятельность: 6 420 тыс руб. или 91%</c:v>
                </c:pt>
                <c:pt idx="3">
                  <c:v>    Национальная экономика: 23 938 тыс.руб или 60%</c:v>
                </c:pt>
                <c:pt idx="4">
                  <c:v>    Жилищно-коммунальное хозяйство: 24 402 тыс.руб или 98%</c:v>
                </c:pt>
                <c:pt idx="5">
                  <c:v>    Охрана окружающей среды: 2 983 тыс.руб или 74%</c:v>
                </c:pt>
                <c:pt idx="6">
                  <c:v>    Образование: 419 967 тыс.руб. или 87%</c:v>
                </c:pt>
                <c:pt idx="7">
                  <c:v>    Культура, кинематография: 48 620 тыс.руб или 85%</c:v>
                </c:pt>
                <c:pt idx="8">
                  <c:v>    Социальная политика: 63 715 тыс.руб или 91%</c:v>
                </c:pt>
                <c:pt idx="9">
                  <c:v>    Средства массовой информации:  5 212 тыс.руб. или 93%</c:v>
                </c:pt>
                <c:pt idx="10">
                  <c:v>    Физическая культура и спорт:7 135 тыс.руб. или 77%</c:v>
                </c:pt>
                <c:pt idx="11">
                  <c:v>    Межбюджетные трансферты общего характера бюджетам субъектов российской федерации и муниципальных образований: 59 727 тыс.руб или 99%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43784.02</c:v>
                </c:pt>
                <c:pt idx="1">
                  <c:v>1908</c:v>
                </c:pt>
                <c:pt idx="2">
                  <c:v>7025.43</c:v>
                </c:pt>
                <c:pt idx="3">
                  <c:v>40089.61</c:v>
                </c:pt>
                <c:pt idx="4">
                  <c:v>25006.17</c:v>
                </c:pt>
                <c:pt idx="5">
                  <c:v>4014</c:v>
                </c:pt>
                <c:pt idx="6">
                  <c:v>483582.17</c:v>
                </c:pt>
                <c:pt idx="7">
                  <c:v>57444.36</c:v>
                </c:pt>
                <c:pt idx="8">
                  <c:v>70233.429999999993</c:v>
                </c:pt>
                <c:pt idx="9">
                  <c:v>5622.06</c:v>
                </c:pt>
                <c:pt idx="10">
                  <c:v>9282</c:v>
                </c:pt>
                <c:pt idx="11">
                  <c:v>60174.86</c:v>
                </c:pt>
              </c:numCache>
            </c:numRef>
          </c:val>
        </c:ser>
      </c:pie3DChart>
    </c:plotArea>
    <c:legend>
      <c:legendPos val="tr"/>
      <c:layout>
        <c:manualLayout>
          <c:xMode val="edge"/>
          <c:yMode val="edge"/>
          <c:x val="0.639064397885444"/>
          <c:y val="0"/>
          <c:w val="0.35625727228567317"/>
          <c:h val="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549563.41</c:v>
                </c:pt>
                <c:pt idx="1">
                  <c:v>151589.58661999987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629147.55000000005</c:v>
                </c:pt>
                <c:pt idx="1">
                  <c:v>179068.91999999998</c:v>
                </c:pt>
              </c:numCache>
            </c:numRef>
          </c:val>
        </c:ser>
        <c:shape val="box"/>
        <c:axId val="80910592"/>
        <c:axId val="80920576"/>
        <c:axId val="74505728"/>
      </c:bar3DChart>
      <c:catAx>
        <c:axId val="8091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0920576"/>
        <c:crosses val="autoZero"/>
        <c:auto val="1"/>
        <c:lblAlgn val="ctr"/>
        <c:lblOffset val="100"/>
      </c:catAx>
      <c:valAx>
        <c:axId val="80920576"/>
        <c:scaling>
          <c:orientation val="minMax"/>
        </c:scaling>
        <c:delete val="1"/>
        <c:axPos val="l"/>
        <c:majorGridlines/>
        <c:numFmt formatCode="#,##0" sourceLinked="1"/>
        <c:tickLblPos val="nextTo"/>
        <c:crossAx val="80910592"/>
        <c:crosses val="autoZero"/>
        <c:crossBetween val="between"/>
      </c:valAx>
      <c:serAx>
        <c:axId val="74505728"/>
        <c:scaling>
          <c:orientation val="minMax"/>
        </c:scaling>
        <c:delete val="1"/>
        <c:axPos val="b"/>
        <c:tickLblPos val="nextTo"/>
        <c:crossAx val="80920576"/>
        <c:crosses val="autoZero"/>
      </c:serAx>
    </c:plotArea>
    <c:legend>
      <c:legendPos val="r"/>
      <c:layout>
        <c:manualLayout>
          <c:xMode val="edge"/>
          <c:yMode val="edge"/>
          <c:x val="0.72189008550871425"/>
          <c:y val="0.33722589158771826"/>
          <c:w val="0.2681411053740908"/>
          <c:h val="0.1910146239074820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Подпрограммы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"Развитие системы обращения с отходами на территории муниципального образования Бейский район на 2014-2019гг.":исполнение 74%</c:v>
                </c:pt>
                <c:pt idx="1">
                  <c:v> "Свой дом муниципального образования Бейский район на 2014-2019гг.":исполнение 58%</c:v>
                </c:pt>
                <c:pt idx="2">
                  <c:v> "Энергосбережение и повышение энергоэффективности в муниципальном образовании Бейский район на 2014-2019гг.":исполнение 95%
</c:v>
                </c:pt>
                <c:pt idx="3">
                  <c:v>Подпрограмма "Разработка документов территориального планирования муниципального образования Бейский район на 2014-2019гг.":исполнение 100%</c:v>
                </c:pt>
                <c:pt idx="4">
                  <c:v>Подпрограмма "Чистая вода на 2014-2019гг.":исполнение 69%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4014</c:v>
                </c:pt>
                <c:pt idx="1">
                  <c:v>490</c:v>
                </c:pt>
                <c:pt idx="2">
                  <c:v>8364</c:v>
                </c:pt>
                <c:pt idx="3">
                  <c:v>405</c:v>
                </c:pt>
                <c:pt idx="4">
                  <c:v>70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42501660809327"/>
          <c:y val="4.4549755795871275E-2"/>
          <c:w val="0.33460620581261019"/>
          <c:h val="0.940098937243316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"Развитие клубного дела, кинематографии, поддержка народного творчества и молодежных инициатив в Бейском районе на 2014-2019гг.":исполнение 84%</c:v>
                </c:pt>
                <c:pt idx="1">
                  <c:v> "Популяризация культурного наследия, развитие туризма и музейного дела в Бейском районе на 2014-2019гг.":исполнение 75%</c:v>
                </c:pt>
                <c:pt idx="2">
                  <c:v> "Развитие и модернизация библиотечного дела в Бейском районе на 2014-2019гг." :исполнение 79%</c:v>
                </c:pt>
                <c:pt idx="3">
                  <c:v>Сохранение и развитие культурного наследия, как основы развития села на 2014-2019гг.:исполнение 97%</c:v>
                </c:pt>
                <c:pt idx="4">
                  <c:v>Развитие физической культуры и спорта на территории Бейского района на 2014-2019гг.:исполнение 77%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20927</c:v>
                </c:pt>
                <c:pt idx="1">
                  <c:v>1248</c:v>
                </c:pt>
                <c:pt idx="2">
                  <c:v>17660</c:v>
                </c:pt>
                <c:pt idx="3">
                  <c:v>1024</c:v>
                </c:pt>
                <c:pt idx="4">
                  <c:v>9282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6542177354768"/>
          <c:y val="0.19233933848004794"/>
          <c:w val="0.33896701591181233"/>
          <c:h val="0.4574351185643494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     Подпрограмма "Социальное развитие села в муниципальном образовании Бейский район на 2014-2019гг.":исполнение 100%
</c:v>
                </c:pt>
                <c:pt idx="1">
                  <c:v>      Подпрограмма "Развитие приоритетных направлений сельского хозяйства муниципального образования Бейский район на 2014-2019гг.":исполнение 83%
</c:v>
                </c:pt>
                <c:pt idx="2">
                  <c:v>      Подпрограмма "Сохранение и развитие малых сёл Бейского района (2014-2019годы)":исполнение 100%
</c:v>
                </c:pt>
                <c:pt idx="3">
                  <c:v>Подпрограмма "Формирование современной городской среды на территории Бейского района на 2017-2019гг". :исполнение 100%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18436</c:v>
                </c:pt>
                <c:pt idx="1">
                  <c:v>1544</c:v>
                </c:pt>
                <c:pt idx="2">
                  <c:v>4049</c:v>
                </c:pt>
                <c:pt idx="3">
                  <c:v>2508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Подпрограммы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      Подпрограмма "Профессиональное развитие муниципальной службы муниципального образования Бейский район на 2014-2019гг.":исполнение 100%
</c:v>
                </c:pt>
                <c:pt idx="1">
                  <c:v>      Подпрограмма "Улучшение условий и охраны труда в Бейском районе на 2014-2019гг.":исполнение 100%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5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0.50459</cdr:x>
      <cdr:y>0.9375</cdr:y>
    </cdr:from>
    <cdr:to>
      <cdr:x>0.97248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9090" y="5357850"/>
          <a:ext cx="364333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0.03636</cdr:x>
      <cdr:y>0.92771</cdr:y>
    </cdr:from>
    <cdr:to>
      <cdr:x>0.53052</cdr:x>
      <cdr:y>0.99021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5500726"/>
          <a:ext cx="3883177" cy="37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</a:t>
          </a:r>
          <a:r>
            <a:rPr lang="en-US" sz="1600" b="1" dirty="0" smtClean="0"/>
            <a:t> </a:t>
          </a:r>
          <a:r>
            <a:rPr lang="ru-RU" sz="1600" b="1" dirty="0" smtClean="0"/>
            <a:t>план 223 751 тыс.руб</a:t>
          </a:r>
          <a:r>
            <a:rPr lang="ru-RU" sz="1600" dirty="0" smtClean="0"/>
            <a:t>.</a:t>
          </a:r>
          <a:r>
            <a:rPr lang="ru-RU" sz="1600" b="1" dirty="0" smtClean="0"/>
            <a:t> исполнение </a:t>
          </a:r>
          <a:r>
            <a:rPr lang="ru-RU" sz="1600" b="1" dirty="0" smtClean="0">
              <a:latin typeface="+mn-lt"/>
              <a:ea typeface="+mn-ea"/>
              <a:cs typeface="+mn-cs"/>
            </a:rPr>
            <a:t>72%</a:t>
          </a:r>
          <a:r>
            <a:rPr lang="ru-RU" sz="1600" dirty="0" smtClean="0"/>
            <a:t> </a:t>
          </a:r>
          <a:r>
            <a:rPr lang="ru-RU" sz="1600" b="1" dirty="0" smtClean="0"/>
            <a:t>или </a:t>
          </a:r>
          <a:r>
            <a:rPr lang="ru-RU" sz="1600" b="1" dirty="0" smtClean="0">
              <a:latin typeface="+mn-lt"/>
              <a:ea typeface="+mn-ea"/>
              <a:cs typeface="+mn-cs"/>
            </a:rPr>
            <a:t>161 301</a:t>
          </a:r>
          <a:r>
            <a:rPr lang="ru-RU" sz="1600" b="1" dirty="0" smtClean="0"/>
            <a:t>тыс.руб</a:t>
          </a:r>
          <a:r>
            <a:rPr lang="ru-RU" sz="1600" dirty="0" smtClean="0"/>
            <a:t>.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0.15254</cdr:x>
      <cdr:y>0.94667</cdr:y>
    </cdr:from>
    <cdr:to>
      <cdr:x>0.92373</cdr:x>
      <cdr:y>0.9973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5072098"/>
          <a:ext cx="6500888" cy="271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план </a:t>
          </a:r>
          <a:r>
            <a:rPr lang="ru-RU" sz="1600" b="1" dirty="0">
              <a:latin typeface="+mn-lt"/>
              <a:ea typeface="+mn-ea"/>
              <a:cs typeface="+mn-cs"/>
            </a:rPr>
            <a:t>578 </a:t>
          </a:r>
          <a:r>
            <a:rPr lang="ru-RU" sz="1600" b="1" dirty="0" smtClean="0">
              <a:latin typeface="+mn-lt"/>
              <a:ea typeface="+mn-ea"/>
              <a:cs typeface="+mn-cs"/>
            </a:rPr>
            <a:t>709</a:t>
          </a:r>
          <a:r>
            <a:rPr lang="ru-RU" sz="1600" b="1" dirty="0" smtClean="0"/>
            <a:t> тыс.руб. исполнение </a:t>
          </a:r>
          <a:r>
            <a:rPr lang="ru-RU" sz="1600" b="1" dirty="0" smtClean="0">
              <a:latin typeface="+mn-lt"/>
              <a:ea typeface="+mn-ea"/>
              <a:cs typeface="+mn-cs"/>
            </a:rPr>
            <a:t>93%</a:t>
          </a:r>
          <a:r>
            <a:rPr lang="ru-RU" sz="1600" b="1" dirty="0" smtClean="0"/>
            <a:t> или </a:t>
          </a:r>
          <a:r>
            <a:rPr lang="ru-RU" sz="1600" b="1" dirty="0">
              <a:latin typeface="+mn-lt"/>
              <a:ea typeface="+mn-ea"/>
              <a:cs typeface="+mn-cs"/>
            </a:rPr>
            <a:t>540 </a:t>
          </a:r>
          <a:r>
            <a:rPr lang="ru-RU" sz="1600" b="1" dirty="0" smtClean="0">
              <a:latin typeface="+mn-lt"/>
              <a:ea typeface="+mn-ea"/>
              <a:cs typeface="+mn-cs"/>
            </a:rPr>
            <a:t>252</a:t>
          </a:r>
          <a:r>
            <a:rPr lang="ru-RU" sz="1600" b="1" dirty="0" smtClean="0"/>
            <a:t> тыс.руб.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0.05085</cdr:x>
      <cdr:y>0.8481</cdr:y>
    </cdr:from>
    <cdr:to>
      <cdr:x>0.98131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8628" y="4543993"/>
          <a:ext cx="7843505" cy="813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0.76271</cdr:x>
      <cdr:y>0</cdr:y>
    </cdr:from>
    <cdr:to>
      <cdr:x>0.87288</cdr:x>
      <cdr:y>0.06667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29420" y="0"/>
          <a:ext cx="928698" cy="357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Факт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0.65254</cdr:x>
      <cdr:y>0.77333</cdr:y>
    </cdr:from>
    <cdr:to>
      <cdr:x>0.99153</cdr:x>
      <cdr:y>0.90667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00726" y="4143404"/>
          <a:ext cx="285752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Прочие безвозмездные поступления: составили </a:t>
          </a:r>
        </a:p>
        <a:p xmlns:a="http://schemas.openxmlformats.org/drawingml/2006/main">
          <a:r>
            <a:rPr lang="ru-RU" dirty="0" smtClean="0"/>
            <a:t>3649 тыс.руб. или 81%. План 4479 тыс.руб.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0.52941</cdr:x>
      <cdr:y>0.87663</cdr:y>
    </cdr:from>
    <cdr:to>
      <cdr:x>0.89164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1966" y="4286280"/>
          <a:ext cx="2786082" cy="603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52"/>
            <a:ext cx="928694" cy="1159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571612"/>
            <a:ext cx="7286676" cy="255454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Исполнение бюджета муниципального образования Бейский район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за 201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год.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</a:r>
            <a:r>
              <a:rPr lang="en-US" dirty="0" smtClean="0"/>
              <a:t>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1714488"/>
          <a:ext cx="609600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1214422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85 тыс.руб.; Факт: 85 тыс.руб.; Процент исполнения: 100%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42852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643050"/>
          <a:ext cx="835824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28" y="1142984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5 045 тыс.руб.; Факт: 4 317тыс.руб.; Процент исполнения: 86%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42852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и совершенствование образования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Бейском</a:t>
            </a:r>
            <a:r>
              <a:rPr lang="ru-RU" dirty="0" smtClean="0"/>
              <a:t> районе 2016-2020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714488"/>
          <a:ext cx="76914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1142984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461 543 тыс.руб.; Факт: 400 866 тыс.руб.; Процент исполнения: 87%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1429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"Социальная поддержка граждан Бейского района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714488"/>
          <a:ext cx="76914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1142984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69 425 тыс.руб.; Факт: 62 853 тыс.руб.; Процент исполнения: 91%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"Финансовая поддержка социально ориентированных некоммерческих организаций на 2014-2019гг."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857364"/>
          <a:ext cx="685804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1142984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3 012 тыс.руб.; Факт: 2 911 тыс.руб.; Процент исполнения: 97%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4714884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долг на 01.01.201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г. составляет 47 416,4 тыс.руб.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Владелец\Desktop\t_640x407x48e68c69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71480"/>
            <a:ext cx="6096001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14290"/>
            <a:ext cx="1316214" cy="1643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071678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внимание!!!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143932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за 201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 (тыс.руб.)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071546"/>
          <a:ext cx="771530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Налоговые и неналоговые доходы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642918"/>
          <a:ext cx="807249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Безвозмездные поступления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 (тыс.руб.)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85723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8926" y="92867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расходов по разделам(тыс.руб.)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428604"/>
          <a:ext cx="8143932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расходов бюджета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(тыс.руб.) 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857232"/>
          <a:ext cx="80010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52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и совершенствование муниципального образования Бейский район на 2014-2019 годы“</a:t>
            </a:r>
            <a:r>
              <a:rPr lang="en-US" dirty="0" smtClean="0"/>
              <a:t>(</a:t>
            </a:r>
            <a:r>
              <a:rPr lang="ru-RU" dirty="0" smtClean="0"/>
              <a:t>тыс.руб.)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643050"/>
          <a:ext cx="750099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1071546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13 343 тыс.руб.; Факт: 11 691 тыс.руб.; Процент исполнения: 88%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"Культура Бейского района на 2014-2019 годы"</a:t>
            </a:r>
            <a:r>
              <a:rPr lang="en-US" dirty="0" smtClean="0"/>
              <a:t> (</a:t>
            </a:r>
            <a:r>
              <a:rPr lang="ru-RU" dirty="0" smtClean="0"/>
              <a:t>тыс.руб.)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928670"/>
          <a:ext cx="757242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714356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50 156 тыс.руб.; Факт: 40 619 тыс.руб.; Процент исполнения: 81%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457200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Развитие туризма в </a:t>
            </a:r>
            <a:r>
              <a:rPr lang="ru-RU" sz="1000" dirty="0" err="1" smtClean="0"/>
              <a:t>Бейском</a:t>
            </a:r>
            <a:r>
              <a:rPr lang="ru-RU" sz="1000" dirty="0" smtClean="0"/>
              <a:t> районе на 2014-2019гг.:</a:t>
            </a:r>
          </a:p>
          <a:p>
            <a:r>
              <a:rPr lang="ru-RU" sz="1000" dirty="0" smtClean="0"/>
              <a:t>исполнение 100%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42852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агропромышленного комплекса и социальной сферы на селе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en-US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643050"/>
          <a:ext cx="7262842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1071546"/>
            <a:ext cx="642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- План: 26 538 тыс.руб.; Факт: 26 222 тыс.руб.; Процент исполнения: 99%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23375</TotalTime>
  <Words>419</Words>
  <PresentationFormat>Экран (4:3)</PresentationFormat>
  <Paragraphs>42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2176</cp:revision>
  <dcterms:modified xsi:type="dcterms:W3CDTF">2019-04-24T04:04:20Z</dcterms:modified>
</cp:coreProperties>
</file>