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8" r:id="rId2"/>
    <p:sldId id="264" r:id="rId3"/>
    <p:sldId id="258" r:id="rId4"/>
    <p:sldId id="262" r:id="rId5"/>
    <p:sldId id="260" r:id="rId6"/>
    <p:sldId id="265" r:id="rId7"/>
    <p:sldId id="263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0"/>
      <c:rotY val="280"/>
      <c:perspective val="30"/>
    </c:view3D>
    <c:plotArea>
      <c:layout>
        <c:manualLayout>
          <c:layoutTarget val="inner"/>
          <c:xMode val="edge"/>
          <c:yMode val="edge"/>
          <c:x val="0.20988074791518818"/>
          <c:y val="0.14005376577648071"/>
          <c:w val="0.58858980039922049"/>
          <c:h val="0.813889316610209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4"/>
          <c:dPt>
            <c:idx val="0"/>
            <c:explosion val="0"/>
          </c:dPt>
          <c:dPt>
            <c:idx val="1"/>
            <c:explosion val="0"/>
            <c:spPr>
              <a:solidFill>
                <a:schemeClr val="accent4"/>
              </a:solidFill>
            </c:spPr>
          </c:dPt>
          <c:dPt>
            <c:idx val="2"/>
            <c:explosion val="2"/>
          </c:dPt>
          <c:dLbls>
            <c:dLbl>
              <c:idx val="0"/>
              <c:layout>
                <c:manualLayout>
                  <c:x val="5.3829054564797446E-2"/>
                  <c:y val="0.1655847990565249"/>
                </c:manualLayout>
              </c:layout>
              <c:showPercent val="1"/>
            </c:dLbl>
            <c:dLbl>
              <c:idx val="2"/>
              <c:layout>
                <c:manualLayout>
                  <c:x val="-1.7517707662588592E-2"/>
                  <c:y val="-0.14784870272124126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180854</c:v>
                </c:pt>
                <c:pt idx="1">
                  <c:v>16234</c:v>
                </c:pt>
                <c:pt idx="2">
                  <c:v>334633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3860860801156862"/>
          <c:y val="1.1802855816135775E-2"/>
          <c:w val="0.23557904269679891"/>
          <c:h val="0.171201907095389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</a:t>
            </a:r>
            <a:r>
              <a:rPr lang="ru-RU" baseline="0" dirty="0" smtClean="0"/>
              <a:t> бюджета на 2017 год</a:t>
            </a:r>
            <a:endParaRPr lang="ru-RU" dirty="0"/>
          </a:p>
        </c:rich>
      </c:tx>
      <c:layout/>
    </c:title>
    <c:plotArea>
      <c:layout/>
      <c:pieChart>
        <c:varyColors val="1"/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3725561559207595"/>
          <c:y val="0.24612396446687906"/>
          <c:w val="0.36725368040892276"/>
          <c:h val="0.55735424742115869"/>
        </c:manualLayout>
      </c:layout>
      <c:barChart>
        <c:barDir val="col"/>
        <c:grouping val="clustered"/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0.00</c:formatCode>
                <c:ptCount val="1"/>
                <c:pt idx="0">
                  <c:v>108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74</c:v>
                </c:pt>
              </c:numCache>
            </c:numRef>
          </c:val>
        </c:ser>
        <c:axId val="101468800"/>
        <c:axId val="101470592"/>
      </c:barChart>
      <c:catAx>
        <c:axId val="101468800"/>
        <c:scaling>
          <c:orientation val="minMax"/>
        </c:scaling>
        <c:delete val="1"/>
        <c:axPos val="b"/>
        <c:tickLblPos val="nextTo"/>
        <c:crossAx val="101470592"/>
        <c:crosses val="autoZero"/>
        <c:auto val="1"/>
        <c:lblAlgn val="ctr"/>
        <c:lblOffset val="100"/>
      </c:catAx>
      <c:valAx>
        <c:axId val="101470592"/>
        <c:scaling>
          <c:orientation val="minMax"/>
        </c:scaling>
        <c:delete val="1"/>
        <c:axPos val="l"/>
        <c:majorGridlines/>
        <c:numFmt formatCode="0.00" sourceLinked="1"/>
        <c:tickLblPos val="nextTo"/>
        <c:crossAx val="101468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0530623291063251E-5"/>
          <c:y val="0.8330384917492778"/>
          <c:w val="0.72341735335380175"/>
          <c:h val="6.6333281742659081E-2"/>
        </c:manualLayout>
      </c:layout>
      <c:overlay val="1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80"/>
      <c:rotY val="270"/>
      <c:perspective val="200"/>
    </c:view3D>
    <c:plotArea>
      <c:layout>
        <c:manualLayout>
          <c:layoutTarget val="inner"/>
          <c:xMode val="edge"/>
          <c:yMode val="edge"/>
          <c:x val="0.21236166361598369"/>
          <c:y val="0.1334253478540833"/>
          <c:w val="0.78763833638401681"/>
          <c:h val="0.73563817576079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        </c:v>
                </c:pt>
              </c:strCache>
            </c:strRef>
          </c:tx>
          <c:explosion val="25"/>
          <c:dPt>
            <c:idx val="0"/>
            <c:explosion val="19"/>
          </c:dPt>
          <c:dPt>
            <c:idx val="1"/>
            <c:explosion val="13"/>
          </c:dPt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Неналоговые доходы: Аренда земли</c:v>
                </c:pt>
                <c:pt idx="2">
                  <c:v>Налог на имущество</c:v>
                </c:pt>
                <c:pt idx="3">
                  <c:v>Государственная пошлина</c:v>
                </c:pt>
                <c:pt idx="4">
                  <c:v>Акцизы по подакцизным товарам</c:v>
                </c:pt>
                <c:pt idx="5">
                  <c:v>Налог на совокупный доход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96726.2</c:v>
                </c:pt>
                <c:pt idx="1">
                  <c:v>69155</c:v>
                </c:pt>
                <c:pt idx="2">
                  <c:v>3355.4</c:v>
                </c:pt>
                <c:pt idx="3">
                  <c:v>2300.1999999999998</c:v>
                </c:pt>
                <c:pt idx="4">
                  <c:v>1086</c:v>
                </c:pt>
                <c:pt idx="5">
                  <c:v>3236.2</c:v>
                </c:pt>
                <c:pt idx="6" formatCode="#,##0.00">
                  <c:v>4995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rotY val="190"/>
      <c:perspective val="60"/>
    </c:view3D>
    <c:plotArea>
      <c:layout>
        <c:manualLayout>
          <c:layoutTarget val="inner"/>
          <c:xMode val="edge"/>
          <c:yMode val="edge"/>
          <c:x val="0.1746890575492579"/>
          <c:y val="0.10335420534616012"/>
          <c:w val="0.65579984218782239"/>
          <c:h val="0.59158282245984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7819729349123992"/>
                  <c:y val="0.1637211483020950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 ОБЩЕГОСУДАРСТВЕННЫЕ ВОПРОСЫ; </a:t>
                    </a:r>
                    <a:endParaRPr lang="en-US" dirty="0" smtClean="0"/>
                  </a:p>
                  <a:p>
                    <a:r>
                      <a:rPr lang="ru-RU" dirty="0" smtClean="0"/>
                      <a:t>28 </a:t>
                    </a:r>
                    <a:r>
                      <a:rPr lang="ru-RU" dirty="0"/>
                      <a:t>711,20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3.2179305729701971E-2"/>
                  <c:y val="0.196279432887010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 НАЦИОНАЛЬНАЯ БЕЗОПАСНОСТЬ И ПРАВООХРАНИТЕЛЬНАЯ ДЕЯТЕЛЬНОСТЬ; </a:t>
                    </a:r>
                    <a:endParaRPr lang="en-US" dirty="0" smtClean="0"/>
                  </a:p>
                  <a:p>
                    <a:r>
                      <a:rPr lang="ru-RU" dirty="0" smtClean="0"/>
                      <a:t>3 </a:t>
                    </a:r>
                    <a:r>
                      <a:rPr lang="ru-RU" dirty="0"/>
                      <a:t>321,80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2.3074662882363619E-2"/>
                  <c:y val="0.13009723222863695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2.0918403819239549E-3"/>
                  <c:y val="5.2838949309324E-2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2.317224223489878E-2"/>
                  <c:y val="-4.6847740148933281E-2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3.6582404132363265E-2"/>
                  <c:y val="0.13254885798112631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2.3454243845637605E-2"/>
                  <c:y val="-2.2620305258946346E-3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0.15804960347175928"/>
                  <c:y val="-1.2957150415638814E-2"/>
                </c:manualLayout>
              </c:layout>
              <c:showVal val="1"/>
              <c:showCatName val="1"/>
            </c:dLbl>
            <c:dLbl>
              <c:idx val="8"/>
              <c:layout>
                <c:manualLayout>
                  <c:x val="0.40528197850699244"/>
                  <c:y val="6.5609871142578796E-2"/>
                </c:manualLayout>
              </c:layout>
              <c:showVal val="1"/>
              <c:showCatName val="1"/>
            </c:dLbl>
            <c:dLbl>
              <c:idx val="9"/>
              <c:layout>
                <c:manualLayout>
                  <c:x val="0.3490855129453011"/>
                  <c:y val="0.1696609718403247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</a:t>
                    </a:r>
                    <a:r>
                      <a:rPr lang="ru-RU" dirty="0"/>
                      <a:t>СРЕДСТВА МАССОВОЙ ИНФОРМАЦИИ</a:t>
                    </a:r>
                    <a:r>
                      <a:rPr lang="ru-RU" dirty="0" smtClean="0"/>
                      <a:t>;</a:t>
                    </a:r>
                    <a:endParaRPr lang="en-US" dirty="0" smtClean="0"/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3 327,30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Лист1!$A$2:$A$11</c:f>
              <c:strCache>
                <c:ptCount val="10"/>
                <c:pt idx="0">
                  <c:v>  ОБЩЕГОСУДАРСТВЕННЫЕ ВОПРОСЫ</c:v>
                </c:pt>
                <c:pt idx="1">
                  <c:v>  НАЦИОНАЛЬНАЯ БЕЗОПАСНОСТЬ И ПРАВООХРАНИТЕЛЬНАЯ ДЕЯТЕЛЬНОСТЬ</c:v>
                </c:pt>
                <c:pt idx="2">
                  <c:v>  НАЦИОНАЛЬНАЯ ЭКОНОМИКА</c:v>
                </c:pt>
                <c:pt idx="3">
                  <c:v>  ЖИЛИЩНО-КОММУНАЛЬНОЕ ХОЗЯЙСТВО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КУЛЬТУРА, КИНЕМАТОГРАФИЯ</c:v>
                </c:pt>
                <c:pt idx="7">
                  <c:v>  СОЦИАЛЬНАЯ ПОЛИТИКА</c:v>
                </c:pt>
                <c:pt idx="8">
                  <c:v>  ФИЗИЧЕСКАЯ КУЛЬТУРА И СПОРТ</c:v>
                </c:pt>
                <c:pt idx="9">
                  <c:v>  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28711.200000000001</c:v>
                </c:pt>
                <c:pt idx="1">
                  <c:v>3321.8</c:v>
                </c:pt>
                <c:pt idx="2">
                  <c:v>20328.91</c:v>
                </c:pt>
                <c:pt idx="3">
                  <c:v>3238</c:v>
                </c:pt>
                <c:pt idx="4">
                  <c:v>2900</c:v>
                </c:pt>
                <c:pt idx="5">
                  <c:v>350621.95</c:v>
                </c:pt>
                <c:pt idx="6">
                  <c:v>29232.3</c:v>
                </c:pt>
                <c:pt idx="7">
                  <c:v>61854</c:v>
                </c:pt>
                <c:pt idx="8" formatCode="General">
                  <c:v>371</c:v>
                </c:pt>
                <c:pt idx="9">
                  <c:v>3327.3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1546341863517096"/>
          <c:y val="5.1367125984251971E-2"/>
          <c:w val="0.60154183070866163"/>
          <c:h val="0.7300002460629926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4.1666666666666683E-3"/>
                  <c:y val="-0.3593750000000005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10312499999999999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438365.2900000001</c:v>
                </c:pt>
                <c:pt idx="1">
                  <c:v>98655.709999999992</c:v>
                </c:pt>
              </c:numCache>
            </c:numRef>
          </c:val>
        </c:ser>
        <c:overlap val="100"/>
        <c:axId val="101434880"/>
        <c:axId val="101473664"/>
      </c:barChart>
      <c:catAx>
        <c:axId val="101434880"/>
        <c:scaling>
          <c:orientation val="minMax"/>
        </c:scaling>
        <c:axPos val="b"/>
        <c:tickLblPos val="nextTo"/>
        <c:crossAx val="101473664"/>
        <c:crosses val="autoZero"/>
        <c:auto val="1"/>
        <c:lblAlgn val="ctr"/>
        <c:lblOffset val="100"/>
      </c:catAx>
      <c:valAx>
        <c:axId val="101473664"/>
        <c:scaling>
          <c:orientation val="minMax"/>
        </c:scaling>
        <c:axPos val="l"/>
        <c:majorGridlines/>
        <c:numFmt formatCode="#,##0.00" sourceLinked="1"/>
        <c:tickLblPos val="nextTo"/>
        <c:crossAx val="1014348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0.27235</cdr:x>
      <cdr:y>0.31546</cdr:y>
    </cdr:from>
    <cdr:to>
      <cdr:x>0.35568</cdr:x>
      <cdr:y>0.35656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11924721">
          <a:off x="2237461" y="1960618"/>
          <a:ext cx="684614" cy="25541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0.03478</cdr:x>
      <cdr:y>0.75862</cdr:y>
    </cdr:from>
    <cdr:to>
      <cdr:x>0.37391</cdr:x>
      <cdr:y>0.90575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5752" y="4714908"/>
          <a:ext cx="278608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0.10435</cdr:x>
      <cdr:y>0.72414</cdr:y>
    </cdr:from>
    <cdr:to>
      <cdr:x>0.37391</cdr:x>
      <cdr:y>0.87126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57256" y="4500594"/>
          <a:ext cx="221457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0.76522</cdr:x>
      <cdr:y>0.02299</cdr:y>
    </cdr:from>
    <cdr:to>
      <cdr:x>0.92174</cdr:x>
      <cdr:y>0.05747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286544" y="142876"/>
          <a:ext cx="128588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180 854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1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0.1113</cdr:x>
      <cdr:y>0.04368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0" y="0"/>
          <a:ext cx="914400" cy="271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0.1113</cdr:x>
      <cdr:y>0.04368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0" y="0"/>
          <a:ext cx="914400" cy="271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0.11336</cdr:x>
      <cdr:y>0.08123</cdr:y>
    </cdr:from>
    <cdr:to>
      <cdr:x>0.26048</cdr:x>
      <cdr:y>0.13783</cdr:y>
    </cdr:to>
    <cdr:sp macro="" textlink="">
      <cdr:nvSpPr>
        <cdr:cNvPr id="4" name="TextBox 3"/>
        <cdr:cNvSpPr txBox="1"/>
      </cdr:nvSpPr>
      <cdr:spPr>
        <a:xfrm xmlns:a="http://schemas.openxmlformats.org/drawingml/2006/main" rot="19704191">
          <a:off x="931255" y="504881"/>
          <a:ext cx="1208690" cy="351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106 704 тыс. руб.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0.4911</cdr:x>
      <cdr:y>0.55412</cdr:y>
    </cdr:from>
    <cdr:to>
      <cdr:x>0.82794</cdr:x>
      <cdr:y>0.67533</cdr:y>
    </cdr:to>
    <cdr:sp macro="" textlink="">
      <cdr:nvSpPr>
        <cdr:cNvPr id="2" name="TextBox 1"/>
        <cdr:cNvSpPr txBox="1"/>
      </cdr:nvSpPr>
      <cdr:spPr>
        <a:xfrm xmlns:a="http://schemas.openxmlformats.org/drawingml/2006/main" rot="18954375">
          <a:off x="1578733" y="2098028"/>
          <a:ext cx="1082843" cy="458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74 150</a:t>
          </a:r>
          <a:r>
            <a:rPr lang="en-US" dirty="0" smtClean="0"/>
            <a:t> </a:t>
          </a:r>
          <a:r>
            <a:rPr lang="ru-RU" dirty="0" smtClean="0"/>
            <a:t>тыс.руб.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0.60938</cdr:x>
      <cdr:y>0.66797</cdr:y>
    </cdr:from>
    <cdr:to>
      <cdr:x>0.71485</cdr:x>
      <cdr:y>0.77344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76" y="2714644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19 %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0.10547</cdr:x>
      <cdr:y>0.10547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3164C-EC21-46FC-8FF0-07B62D2D395C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2FE6B-86AC-43A4-B6C7-4CB7774E2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9569" y="686474"/>
            <a:ext cx="4940397" cy="3428114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2F04CB-CE93-4AC3-AC5F-A7F32E590A75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837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Владелец\Desktop\ger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42852"/>
            <a:ext cx="1071570" cy="13376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1500174"/>
            <a:ext cx="562852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для 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357290" y="857232"/>
          <a:ext cx="821537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571472" y="2000240"/>
          <a:ext cx="4000560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142976" y="857232"/>
          <a:ext cx="321471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6643734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Доходы бюджета на 201</a:t>
            </a:r>
            <a:r>
              <a:rPr lang="en-US" dirty="0" smtClean="0"/>
              <a:t>8</a:t>
            </a:r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7286644" y="1357298"/>
            <a:ext cx="1214446" cy="27145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234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7358082" y="1714488"/>
            <a:ext cx="1500198" cy="27145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334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633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285852" y="5357826"/>
            <a:ext cx="6643734" cy="114300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Всего доходов: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531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721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тыс.руб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Структура собственных доходов</a:t>
            </a:r>
            <a:r>
              <a:rPr lang="en-US" sz="3500" dirty="0" smtClean="0"/>
              <a:t>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на 201</a:t>
            </a:r>
            <a:r>
              <a:rPr lang="en-US" sz="3500" dirty="0" smtClean="0"/>
              <a:t>8</a:t>
            </a:r>
            <a:r>
              <a:rPr lang="ru-RU" sz="3500" dirty="0" smtClean="0"/>
              <a:t> год</a:t>
            </a:r>
            <a:endParaRPr lang="ru-RU" sz="35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714356"/>
          <a:ext cx="864396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357554" y="3643314"/>
            <a:ext cx="2000264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00826" y="1428736"/>
            <a:ext cx="200026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Общий объем доходов : 531721 тыс.руб.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10" y="642918"/>
            <a:ext cx="2000264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Собственные доходы 180 854 тыс.руб.</a:t>
            </a:r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442913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Дефицит 5 300 тыс.руб.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люс 11"/>
          <p:cNvSpPr/>
          <p:nvPr/>
        </p:nvSpPr>
        <p:spPr>
          <a:xfrm>
            <a:off x="2500298" y="2786058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 12"/>
          <p:cNvSpPr/>
          <p:nvPr/>
        </p:nvSpPr>
        <p:spPr>
          <a:xfrm>
            <a:off x="5429256" y="271462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642918"/>
            <a:ext cx="2000264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Дотации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16234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1472" y="3643314"/>
            <a:ext cx="2000264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Субвенции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334633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</a:p>
          <a:p>
            <a:pPr algn="ctr"/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Структура расходов бюджета на 201</a:t>
            </a:r>
            <a:r>
              <a:rPr lang="en-US" sz="3200" dirty="0" smtClean="0">
                <a:solidFill>
                  <a:srgbClr val="0070C0"/>
                </a:solidFill>
              </a:rPr>
              <a:t>8</a:t>
            </a:r>
            <a:r>
              <a:rPr lang="ru-RU" sz="3200" dirty="0" smtClean="0">
                <a:solidFill>
                  <a:srgbClr val="0070C0"/>
                </a:solidFill>
              </a:rPr>
              <a:t> год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42976" y="642918"/>
          <a:ext cx="735811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57752" y="6286520"/>
            <a:ext cx="3751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Межбюджетные трансферты 33 094 тыс.руб.</a:t>
            </a:r>
            <a:endParaRPr lang="ru-RU" sz="14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285728"/>
            <a:ext cx="242889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14480" y="171448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3643306" y="3071810"/>
            <a:ext cx="642942" cy="42862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81 %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214414" y="779130"/>
          <a:ext cx="7500990" cy="5721703"/>
        </p:xfrm>
        <a:graphic>
          <a:graphicData uri="http://schemas.openxmlformats.org/drawingml/2006/table">
            <a:tbl>
              <a:tblPr firstRow="1" bandRow="1">
                <a:effectLst>
                  <a:outerShdw sx="1000" sy="1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4572032"/>
                <a:gridCol w="2928958"/>
              </a:tblGrid>
              <a:tr h="436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Сумма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тыс.руб.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742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Муниципальная программа "Развитие и совершенствование муниципального образования Бейский район на 2014-2019 годы"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6 115,00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680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Муниципальная программа "Культура Бейского района на 2014-2019 годы"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21 804,90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116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Муниципальная программа "Развитие агропромышленного комплекса и социальной сферы на селе на 2014-2019 годы"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6 369,00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1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Муниципальная программа "Экономическое развитие и повышение инвестиционной привлекательности муниципального образования Бейский район на 2014-2019гг."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87,00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1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Муниципальная программа "Обеспечение общественного порядка и противодействие преступности в муниципальном образовании Бейский район на 2014-2019 годы"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2 294,64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116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Муниципальная программа "Развитие и совершенствование образования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Бейском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районе 2016-2020 годы"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338 454,75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34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Муниципальная программа "Социальная поддержка граждан Бейского района на 2014-2019 годы"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62 010,00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752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Муниципальная программа "Финансовая поддержка социально ориентированных некоммерческих организаций на 2014-2019гг."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1 230,00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809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Всего программные расходы</a:t>
                      </a:r>
                      <a:endParaRPr lang="ru-RU" sz="11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438 365,29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024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Всего </a:t>
                      </a:r>
                      <a:r>
                        <a:rPr lang="ru-RU" sz="11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непрограммные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расходы</a:t>
                      </a:r>
                      <a:endParaRPr lang="ru-RU" sz="11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98 655,71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024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Всего расходов</a:t>
                      </a:r>
                      <a:endParaRPr lang="ru-RU" sz="11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537 021,00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5786" y="142852"/>
            <a:ext cx="7929618" cy="571504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Перечень муниципальных программ, предусмотренных к финансированию из местного бюджета в  201</a:t>
            </a:r>
            <a:r>
              <a:rPr kumimoji="0" lang="en-US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8</a:t>
            </a: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году</a:t>
            </a:r>
            <a:endParaRPr kumimoji="0" lang="ru-RU" sz="1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643182"/>
            <a:ext cx="614079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602</TotalTime>
  <Words>341</Words>
  <Application>Microsoft Office PowerPoint</Application>
  <PresentationFormat>Экран (4:3)</PresentationFormat>
  <Paragraphs>69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Доходы бюджета на 2018 год</vt:lpstr>
      <vt:lpstr>Структура собственных доходов  на 2018 год</vt:lpstr>
      <vt:lpstr>Слайд 4</vt:lpstr>
      <vt:lpstr>Структура расходов бюджета на 2018 год</vt:lpstr>
      <vt:lpstr>Расходы</vt:lpstr>
      <vt:lpstr>Слайд 7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СОВЕТА ДЕПУТАТОВ БЕЙСКОГО РАЙОНА   «О местном бюджете муниципального образования Бейский район на 2014 год  и на плановый период 2015 и 2016 годов» </dc:title>
  <dc:creator>Comp4</dc:creator>
  <cp:lastModifiedBy>Владелец</cp:lastModifiedBy>
  <cp:revision>109</cp:revision>
  <dcterms:created xsi:type="dcterms:W3CDTF">2013-11-20T08:43:40Z</dcterms:created>
  <dcterms:modified xsi:type="dcterms:W3CDTF">2017-11-29T06:24:24Z</dcterms:modified>
</cp:coreProperties>
</file>