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71" r:id="rId4"/>
    <p:sldId id="258" r:id="rId5"/>
    <p:sldId id="272" r:id="rId6"/>
    <p:sldId id="260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182" autoAdjust="0"/>
    <p:restoredTop sz="94660"/>
  </p:normalViewPr>
  <p:slideViewPr>
    <p:cSldViewPr>
      <p:cViewPr varScale="1">
        <p:scale>
          <a:sx n="112" d="100"/>
          <a:sy n="112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250000000000042E-2"/>
          <c:y val="9.8015748031496333E-2"/>
          <c:w val="0.635859416010501"/>
          <c:h val="0.820734251968504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169912</c:v>
                </c:pt>
                <c:pt idx="1">
                  <c:v>403103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90268484560043"/>
          <c:y val="0.41666806102362264"/>
          <c:w val="0.33521303759332333"/>
          <c:h val="0.1666638779527558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50"/>
      <c:perspective val="30"/>
    </c:view3D>
    <c:plotArea>
      <c:layout>
        <c:manualLayout>
          <c:layoutTarget val="inner"/>
          <c:xMode val="edge"/>
          <c:yMode val="edge"/>
          <c:x val="0.1502575774745962"/>
          <c:y val="4.541386044288543E-2"/>
          <c:w val="0.8394660909342444"/>
          <c:h val="0.823538556068497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explosion val="25"/>
          <c:dLbls>
            <c:dLbl>
              <c:idx val="0"/>
              <c:layout>
                <c:manualLayout>
                  <c:x val="0.13727484168715121"/>
                  <c:y val="-1.0555711909185795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5.3941914576802287E-2"/>
                  <c:y val="-6.743660561443628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6.2297403303000522E-2"/>
                  <c:y val="0.1019636460618782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23518208012502326"/>
                  <c:y val="7.346230297600732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2.2149046053167191E-2"/>
                  <c:y val="4.3419873839811406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6.3022452750329874E-3"/>
                  <c:y val="0.14977175644393886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"/>
                  <c:y val="2.725237637052987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Аренда земли</c:v>
                </c:pt>
                <c:pt idx="5">
                  <c:v>Прочие доходы</c:v>
                </c:pt>
                <c:pt idx="6">
                  <c:v>Налог на совокупный доход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110714</c:v>
                </c:pt>
                <c:pt idx="1">
                  <c:v>1137.9000000000001</c:v>
                </c:pt>
                <c:pt idx="2">
                  <c:v>11850</c:v>
                </c:pt>
                <c:pt idx="3">
                  <c:v>2770</c:v>
                </c:pt>
                <c:pt idx="4">
                  <c:v>51930.5</c:v>
                </c:pt>
                <c:pt idx="5" formatCode="General">
                  <c:v>5770.6</c:v>
                </c:pt>
                <c:pt idx="6">
                  <c:v>3000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Объем </a:t>
            </a:r>
            <a:r>
              <a:rPr lang="ru-RU" dirty="0"/>
              <a:t>безвозмездных поступлений</a:t>
            </a:r>
          </a:p>
        </c:rich>
      </c:tx>
      <c:layout>
        <c:manualLayout>
          <c:xMode val="edge"/>
          <c:yMode val="edge"/>
          <c:x val="0.20771151277338323"/>
          <c:y val="9.749035707931715E-2"/>
        </c:manualLayout>
      </c:layout>
    </c:title>
    <c:view3D>
      <c:rotX val="1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Обьем безвозмездных поступлений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530078.85000000021</c:v>
                </c:pt>
                <c:pt idx="1">
                  <c:v>348402</c:v>
                </c:pt>
                <c:pt idx="2">
                  <c:v>365228</c:v>
                </c:pt>
              </c:numCache>
            </c:numRef>
          </c:val>
        </c:ser>
        <c:shape val="box"/>
        <c:axId val="103480320"/>
        <c:axId val="103496320"/>
        <c:axId val="112326400"/>
      </c:bar3DChart>
      <c:catAx>
        <c:axId val="103480320"/>
        <c:scaling>
          <c:orientation val="minMax"/>
        </c:scaling>
        <c:axPos val="b"/>
        <c:numFmt formatCode="General" sourceLinked="1"/>
        <c:tickLblPos val="nextTo"/>
        <c:crossAx val="103496320"/>
        <c:crossesAt val="80000"/>
        <c:auto val="1"/>
        <c:lblAlgn val="ctr"/>
        <c:lblOffset val="100"/>
      </c:catAx>
      <c:valAx>
        <c:axId val="103496320"/>
        <c:scaling>
          <c:orientation val="minMax"/>
          <c:min val="8000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3480320"/>
        <c:crosses val="autoZero"/>
        <c:crossBetween val="between"/>
        <c:majorUnit val="35000"/>
        <c:minorUnit val="60"/>
      </c:valAx>
      <c:serAx>
        <c:axId val="112326400"/>
        <c:scaling>
          <c:orientation val="minMax"/>
        </c:scaling>
        <c:delete val="1"/>
        <c:axPos val="b"/>
        <c:tickLblPos val="nextTo"/>
        <c:crossAx val="103496320"/>
        <c:crossesAt val="80000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1.0898011160967285E-2"/>
                  <c:y val="-7.9851265128768223E-2"/>
                </c:manualLayout>
              </c:layout>
              <c:showVal val="1"/>
            </c:dLbl>
            <c:dLbl>
              <c:idx val="3"/>
              <c:layout>
                <c:manualLayout>
                  <c:x val="5.7888350323694734E-3"/>
                  <c:y val="-4.0928999821696933E-2"/>
                </c:manualLayout>
              </c:layout>
              <c:showVal val="1"/>
            </c:dLbl>
            <c:dLbl>
              <c:idx val="4"/>
              <c:layout>
                <c:manualLayout>
                  <c:x val="1.6380752998593213E-2"/>
                  <c:y val="1.9297016845073577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КУЛЬТУРА, КИНЕМАТОГРАФИЯ</c:v>
                </c:pt>
                <c:pt idx="7">
                  <c:v>  СОЦИАЛЬНАЯ ПОЛИТИКА</c:v>
                </c:pt>
                <c:pt idx="8">
                  <c:v>  ФИЗИЧЕСКАЯ КУЛЬТУРА И СПОРТ</c:v>
                </c:pt>
                <c:pt idx="9">
                  <c:v>  СРЕДСТВА МАССОВОЙ ИНФОРМАЦИИ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39394.699999999997</c:v>
                </c:pt>
                <c:pt idx="1">
                  <c:v>3789.7599999999998</c:v>
                </c:pt>
                <c:pt idx="2">
                  <c:v>39877.020000000004</c:v>
                </c:pt>
                <c:pt idx="3">
                  <c:v>1450</c:v>
                </c:pt>
                <c:pt idx="4">
                  <c:v>1000</c:v>
                </c:pt>
                <c:pt idx="5">
                  <c:v>476415.56</c:v>
                </c:pt>
                <c:pt idx="6">
                  <c:v>45915.07</c:v>
                </c:pt>
                <c:pt idx="7">
                  <c:v>79412.84</c:v>
                </c:pt>
                <c:pt idx="8">
                  <c:v>6058</c:v>
                </c:pt>
                <c:pt idx="9">
                  <c:v>4996.5</c:v>
                </c:pt>
                <c:pt idx="10" formatCode="General">
                  <c:v>50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6F86C-6665-4D65-B605-08E6BE4DA89A}" type="doc">
      <dgm:prSet loTypeId="urn:microsoft.com/office/officeart/2005/8/layout/hProcess4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8C5C6C-EC19-410F-9676-5BDD2592DFBB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F4570747-2D59-4EC4-8DD5-D351DAD3F5CD}" type="parTrans" cxnId="{269ACF8E-0D55-4FF5-A499-F44953514D0C}">
      <dgm:prSet/>
      <dgm:spPr/>
      <dgm:t>
        <a:bodyPr/>
        <a:lstStyle/>
        <a:p>
          <a:endParaRPr lang="ru-RU"/>
        </a:p>
      </dgm:t>
    </dgm:pt>
    <dgm:pt modelId="{0B561794-8FC3-42A5-90CC-0D32E5D5069E}" type="sibTrans" cxnId="{269ACF8E-0D55-4FF5-A499-F44953514D0C}">
      <dgm:prSet/>
      <dgm:spPr/>
      <dgm:t>
        <a:bodyPr/>
        <a:lstStyle/>
        <a:p>
          <a:endParaRPr lang="ru-RU"/>
        </a:p>
      </dgm:t>
    </dgm:pt>
    <dgm:pt modelId="{A0794656-E864-457A-A235-62310EECF20B}">
      <dgm:prSet phldrT="[Текст]"/>
      <dgm:spPr/>
      <dgm:t>
        <a:bodyPr/>
        <a:lstStyle/>
        <a:p>
          <a:endParaRPr lang="ru-RU" dirty="0"/>
        </a:p>
      </dgm:t>
    </dgm:pt>
    <dgm:pt modelId="{8EB78D4B-ECC1-449E-8C26-706FF3C96199}" type="parTrans" cxnId="{3DABE631-C31E-4988-9ABC-2C4D4016A2C2}">
      <dgm:prSet/>
      <dgm:spPr/>
      <dgm:t>
        <a:bodyPr/>
        <a:lstStyle/>
        <a:p>
          <a:endParaRPr lang="ru-RU"/>
        </a:p>
      </dgm:t>
    </dgm:pt>
    <dgm:pt modelId="{7B7B4F2A-27DE-4CBD-96FC-A77ED369274C}" type="sibTrans" cxnId="{3DABE631-C31E-4988-9ABC-2C4D4016A2C2}">
      <dgm:prSet/>
      <dgm:spPr/>
      <dgm:t>
        <a:bodyPr/>
        <a:lstStyle/>
        <a:p>
          <a:endParaRPr lang="ru-RU"/>
        </a:p>
      </dgm:t>
    </dgm:pt>
    <dgm:pt modelId="{7A725DE1-E7D1-463D-99B9-04E68522CA87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A8D88267-E731-446E-BF71-BFAE33EE9D18}" type="parTrans" cxnId="{F4B503EC-557B-4678-A0A6-250940ECE98E}">
      <dgm:prSet/>
      <dgm:spPr/>
      <dgm:t>
        <a:bodyPr/>
        <a:lstStyle/>
        <a:p>
          <a:endParaRPr lang="ru-RU"/>
        </a:p>
      </dgm:t>
    </dgm:pt>
    <dgm:pt modelId="{66314980-E131-429B-B40D-FF38A5CED159}" type="sibTrans" cxnId="{F4B503EC-557B-4678-A0A6-250940ECE98E}">
      <dgm:prSet/>
      <dgm:spPr/>
      <dgm:t>
        <a:bodyPr/>
        <a:lstStyle/>
        <a:p>
          <a:endParaRPr lang="ru-RU"/>
        </a:p>
      </dgm:t>
    </dgm:pt>
    <dgm:pt modelId="{807210C5-84F6-4504-9AAF-A24E26714DFC}">
      <dgm:prSet phldrT="[Текст]"/>
      <dgm:spPr/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1CEFC474-282F-4CCD-99A3-04EEEE1FD920}" type="parTrans" cxnId="{062D855D-4AF9-47FC-A8EC-0DEBC299230B}">
      <dgm:prSet/>
      <dgm:spPr/>
      <dgm:t>
        <a:bodyPr/>
        <a:lstStyle/>
        <a:p>
          <a:endParaRPr lang="ru-RU"/>
        </a:p>
      </dgm:t>
    </dgm:pt>
    <dgm:pt modelId="{EB509F55-00A5-4B77-AEB8-89144875DC65}" type="sibTrans" cxnId="{062D855D-4AF9-47FC-A8EC-0DEBC299230B}">
      <dgm:prSet/>
      <dgm:spPr/>
      <dgm:t>
        <a:bodyPr/>
        <a:lstStyle/>
        <a:p>
          <a:endParaRPr lang="ru-RU"/>
        </a:p>
      </dgm:t>
    </dgm:pt>
    <dgm:pt modelId="{394EB293-04C1-43E7-A8B4-88C592C8B41E}" type="pres">
      <dgm:prSet presAssocID="{7B26F86C-6665-4D65-B605-08E6BE4DA8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9E636-52C3-471E-8A21-5F328D4EFF22}" type="pres">
      <dgm:prSet presAssocID="{7B26F86C-6665-4D65-B605-08E6BE4DA89A}" presName="tSp" presStyleCnt="0"/>
      <dgm:spPr/>
    </dgm:pt>
    <dgm:pt modelId="{BC7EEC46-B592-466F-9B00-DDE7D5A41394}" type="pres">
      <dgm:prSet presAssocID="{7B26F86C-6665-4D65-B605-08E6BE4DA89A}" presName="bSp" presStyleCnt="0"/>
      <dgm:spPr/>
    </dgm:pt>
    <dgm:pt modelId="{216EF700-E433-40F7-9D50-DF84B8481805}" type="pres">
      <dgm:prSet presAssocID="{7B26F86C-6665-4D65-B605-08E6BE4DA89A}" presName="process" presStyleCnt="0"/>
      <dgm:spPr/>
    </dgm:pt>
    <dgm:pt modelId="{B83C2782-0169-4F54-9D0B-5ED06D59EC74}" type="pres">
      <dgm:prSet presAssocID="{E38C5C6C-EC19-410F-9676-5BDD2592DFBB}" presName="composite1" presStyleCnt="0"/>
      <dgm:spPr/>
    </dgm:pt>
    <dgm:pt modelId="{C06B5138-EA14-4EB8-8E77-77EDE1F6EB27}" type="pres">
      <dgm:prSet presAssocID="{E38C5C6C-EC19-410F-9676-5BDD2592DFBB}" presName="dummyNode1" presStyleLbl="node1" presStyleIdx="0" presStyleCnt="3"/>
      <dgm:spPr/>
    </dgm:pt>
    <dgm:pt modelId="{0CAB0DDC-2259-4965-B95A-CA70245A3BA6}" type="pres">
      <dgm:prSet presAssocID="{E38C5C6C-EC19-410F-9676-5BDD2592DFBB}" presName="childNode1" presStyleLbl="bgAcc1" presStyleIdx="0" presStyleCnt="3" custLinFactNeighborX="4196" custLinFactNeighborY="-3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7BAA2-7D2B-45B9-8C39-48D7430E6B95}" type="pres">
      <dgm:prSet presAssocID="{E38C5C6C-EC19-410F-9676-5BDD2592DFB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D7578-84AA-4024-B791-D855A54A0F11}" type="pres">
      <dgm:prSet presAssocID="{E38C5C6C-EC19-410F-9676-5BDD2592DFB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31377-87D4-4EEE-B289-D962F78FFFAC}" type="pres">
      <dgm:prSet presAssocID="{E38C5C6C-EC19-410F-9676-5BDD2592DFBB}" presName="connSite1" presStyleCnt="0"/>
      <dgm:spPr/>
    </dgm:pt>
    <dgm:pt modelId="{1B9A1A05-6655-4F92-AFA4-00DD3DEE6AC2}" type="pres">
      <dgm:prSet presAssocID="{0B561794-8FC3-42A5-90CC-0D32E5D5069E}" presName="Name9" presStyleLbl="sibTrans2D1" presStyleIdx="0" presStyleCnt="2"/>
      <dgm:spPr/>
      <dgm:t>
        <a:bodyPr/>
        <a:lstStyle/>
        <a:p>
          <a:endParaRPr lang="ru-RU"/>
        </a:p>
      </dgm:t>
    </dgm:pt>
    <dgm:pt modelId="{C6D2D984-A1CB-4F24-B9A9-D390E9BF4061}" type="pres">
      <dgm:prSet presAssocID="{7A725DE1-E7D1-463D-99B9-04E68522CA87}" presName="composite2" presStyleCnt="0"/>
      <dgm:spPr/>
    </dgm:pt>
    <dgm:pt modelId="{FE271131-72EB-46F3-B430-2DF5EBC3F138}" type="pres">
      <dgm:prSet presAssocID="{7A725DE1-E7D1-463D-99B9-04E68522CA87}" presName="dummyNode2" presStyleLbl="node1" presStyleIdx="0" presStyleCnt="3"/>
      <dgm:spPr/>
    </dgm:pt>
    <dgm:pt modelId="{B258A59F-CFEA-4C95-B7F3-21526D870C47}" type="pres">
      <dgm:prSet presAssocID="{7A725DE1-E7D1-463D-99B9-04E68522CA8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833ED-3282-43C3-86FF-7C24247783E7}" type="pres">
      <dgm:prSet presAssocID="{7A725DE1-E7D1-463D-99B9-04E68522CA8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E9098-1C08-46CD-AB9D-4568395833B6}" type="pres">
      <dgm:prSet presAssocID="{7A725DE1-E7D1-463D-99B9-04E68522CA8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29D4F-4291-44C0-81F9-DF55E93B20C7}" type="pres">
      <dgm:prSet presAssocID="{7A725DE1-E7D1-463D-99B9-04E68522CA87}" presName="connSite2" presStyleCnt="0"/>
      <dgm:spPr/>
    </dgm:pt>
    <dgm:pt modelId="{A807C083-8982-42EB-A3B9-85904B879C8A}" type="pres">
      <dgm:prSet presAssocID="{66314980-E131-429B-B40D-FF38A5CED159}" presName="Name18" presStyleLbl="sibTrans2D1" presStyleIdx="1" presStyleCnt="2"/>
      <dgm:spPr/>
      <dgm:t>
        <a:bodyPr/>
        <a:lstStyle/>
        <a:p>
          <a:endParaRPr lang="ru-RU"/>
        </a:p>
      </dgm:t>
    </dgm:pt>
    <dgm:pt modelId="{D8FA6133-8DB6-4215-873C-3B9539E22B4D}" type="pres">
      <dgm:prSet presAssocID="{807210C5-84F6-4504-9AAF-A24E26714DFC}" presName="composite1" presStyleCnt="0"/>
      <dgm:spPr/>
    </dgm:pt>
    <dgm:pt modelId="{0D39F9E0-8E3C-43D9-A77A-A7EE65BF85A0}" type="pres">
      <dgm:prSet presAssocID="{807210C5-84F6-4504-9AAF-A24E26714DFC}" presName="dummyNode1" presStyleLbl="node1" presStyleIdx="1" presStyleCnt="3"/>
      <dgm:spPr/>
    </dgm:pt>
    <dgm:pt modelId="{D0374B0C-19E6-4EF7-A3C4-E904E7C524F1}" type="pres">
      <dgm:prSet presAssocID="{807210C5-84F6-4504-9AAF-A24E26714DF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F4E2-CBD9-4CFE-A806-AFA2C98D2D05}" type="pres">
      <dgm:prSet presAssocID="{807210C5-84F6-4504-9AAF-A24E26714DF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F427-DC2E-4B3E-B462-9EE5B93C54A3}" type="pres">
      <dgm:prSet presAssocID="{807210C5-84F6-4504-9AAF-A24E26714DF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8B2F9-2AA3-4069-A95C-414B5A16DD6B}" type="pres">
      <dgm:prSet presAssocID="{807210C5-84F6-4504-9AAF-A24E26714DFC}" presName="connSite1" presStyleCnt="0"/>
      <dgm:spPr/>
    </dgm:pt>
  </dgm:ptLst>
  <dgm:cxnLst>
    <dgm:cxn modelId="{6137178F-B9F7-4CCE-8D07-2542FCDD845F}" type="presOf" srcId="{A0794656-E864-457A-A235-62310EECF20B}" destId="{0CAB0DDC-2259-4965-B95A-CA70245A3BA6}" srcOrd="0" destOrd="0" presId="urn:microsoft.com/office/officeart/2005/8/layout/hProcess4"/>
    <dgm:cxn modelId="{3DABE631-C31E-4988-9ABC-2C4D4016A2C2}" srcId="{E38C5C6C-EC19-410F-9676-5BDD2592DFBB}" destId="{A0794656-E864-457A-A235-62310EECF20B}" srcOrd="0" destOrd="0" parTransId="{8EB78D4B-ECC1-449E-8C26-706FF3C96199}" sibTransId="{7B7B4F2A-27DE-4CBD-96FC-A77ED369274C}"/>
    <dgm:cxn modelId="{F4B503EC-557B-4678-A0A6-250940ECE98E}" srcId="{7B26F86C-6665-4D65-B605-08E6BE4DA89A}" destId="{7A725DE1-E7D1-463D-99B9-04E68522CA87}" srcOrd="1" destOrd="0" parTransId="{A8D88267-E731-446E-BF71-BFAE33EE9D18}" sibTransId="{66314980-E131-429B-B40D-FF38A5CED159}"/>
    <dgm:cxn modelId="{269ACF8E-0D55-4FF5-A499-F44953514D0C}" srcId="{7B26F86C-6665-4D65-B605-08E6BE4DA89A}" destId="{E38C5C6C-EC19-410F-9676-5BDD2592DFBB}" srcOrd="0" destOrd="0" parTransId="{F4570747-2D59-4EC4-8DD5-D351DAD3F5CD}" sibTransId="{0B561794-8FC3-42A5-90CC-0D32E5D5069E}"/>
    <dgm:cxn modelId="{5E3B2807-8460-4256-A573-227668302743}" type="presOf" srcId="{807210C5-84F6-4504-9AAF-A24E26714DFC}" destId="{81B8F427-DC2E-4B3E-B462-9EE5B93C54A3}" srcOrd="0" destOrd="0" presId="urn:microsoft.com/office/officeart/2005/8/layout/hProcess4"/>
    <dgm:cxn modelId="{19560335-D0E7-4BB2-BE4C-F25389FFC0F3}" type="presOf" srcId="{7A725DE1-E7D1-463D-99B9-04E68522CA87}" destId="{FA3E9098-1C08-46CD-AB9D-4568395833B6}" srcOrd="0" destOrd="0" presId="urn:microsoft.com/office/officeart/2005/8/layout/hProcess4"/>
    <dgm:cxn modelId="{95CAA098-7AD4-47CF-9892-C52C184E72B2}" type="presOf" srcId="{A0794656-E864-457A-A235-62310EECF20B}" destId="{A9F7BAA2-7D2B-45B9-8C39-48D7430E6B95}" srcOrd="1" destOrd="0" presId="urn:microsoft.com/office/officeart/2005/8/layout/hProcess4"/>
    <dgm:cxn modelId="{8E9800E2-E94D-4195-8F6E-BC1EA94E2194}" type="presOf" srcId="{0B561794-8FC3-42A5-90CC-0D32E5D5069E}" destId="{1B9A1A05-6655-4F92-AFA4-00DD3DEE6AC2}" srcOrd="0" destOrd="0" presId="urn:microsoft.com/office/officeart/2005/8/layout/hProcess4"/>
    <dgm:cxn modelId="{2B4941A7-AC08-4F0B-8AB1-1958A23CD361}" type="presOf" srcId="{66314980-E131-429B-B40D-FF38A5CED159}" destId="{A807C083-8982-42EB-A3B9-85904B879C8A}" srcOrd="0" destOrd="0" presId="urn:microsoft.com/office/officeart/2005/8/layout/hProcess4"/>
    <dgm:cxn modelId="{CB2F6936-0206-41A8-A7B0-DF2C7229CD2C}" type="presOf" srcId="{7B26F86C-6665-4D65-B605-08E6BE4DA89A}" destId="{394EB293-04C1-43E7-A8B4-88C592C8B41E}" srcOrd="0" destOrd="0" presId="urn:microsoft.com/office/officeart/2005/8/layout/hProcess4"/>
    <dgm:cxn modelId="{062D855D-4AF9-47FC-A8EC-0DEBC299230B}" srcId="{7B26F86C-6665-4D65-B605-08E6BE4DA89A}" destId="{807210C5-84F6-4504-9AAF-A24E26714DFC}" srcOrd="2" destOrd="0" parTransId="{1CEFC474-282F-4CCD-99A3-04EEEE1FD920}" sibTransId="{EB509F55-00A5-4B77-AEB8-89144875DC65}"/>
    <dgm:cxn modelId="{640E172D-563E-4693-B36C-AD4641CF407C}" type="presOf" srcId="{E38C5C6C-EC19-410F-9676-5BDD2592DFBB}" destId="{BF9D7578-84AA-4024-B791-D855A54A0F11}" srcOrd="0" destOrd="0" presId="urn:microsoft.com/office/officeart/2005/8/layout/hProcess4"/>
    <dgm:cxn modelId="{78D4DF34-B01D-4B99-B390-BBF67188FD9B}" type="presParOf" srcId="{394EB293-04C1-43E7-A8B4-88C592C8B41E}" destId="{AAC9E636-52C3-471E-8A21-5F328D4EFF22}" srcOrd="0" destOrd="0" presId="urn:microsoft.com/office/officeart/2005/8/layout/hProcess4"/>
    <dgm:cxn modelId="{E6A41FC6-732E-4FE8-B37C-BA9B20A6906C}" type="presParOf" srcId="{394EB293-04C1-43E7-A8B4-88C592C8B41E}" destId="{BC7EEC46-B592-466F-9B00-DDE7D5A41394}" srcOrd="1" destOrd="0" presId="urn:microsoft.com/office/officeart/2005/8/layout/hProcess4"/>
    <dgm:cxn modelId="{3F0C98C4-4659-444B-8CA3-78182BF9BBB3}" type="presParOf" srcId="{394EB293-04C1-43E7-A8B4-88C592C8B41E}" destId="{216EF700-E433-40F7-9D50-DF84B8481805}" srcOrd="2" destOrd="0" presId="urn:microsoft.com/office/officeart/2005/8/layout/hProcess4"/>
    <dgm:cxn modelId="{28576705-D01C-4641-BAFE-38BA1A646CD5}" type="presParOf" srcId="{216EF700-E433-40F7-9D50-DF84B8481805}" destId="{B83C2782-0169-4F54-9D0B-5ED06D59EC74}" srcOrd="0" destOrd="0" presId="urn:microsoft.com/office/officeart/2005/8/layout/hProcess4"/>
    <dgm:cxn modelId="{307F3AA0-4C96-4F09-BF66-AC2D9C173FD9}" type="presParOf" srcId="{B83C2782-0169-4F54-9D0B-5ED06D59EC74}" destId="{C06B5138-EA14-4EB8-8E77-77EDE1F6EB27}" srcOrd="0" destOrd="0" presId="urn:microsoft.com/office/officeart/2005/8/layout/hProcess4"/>
    <dgm:cxn modelId="{4D7A25E8-70A7-4115-9E3B-17DF478F4E91}" type="presParOf" srcId="{B83C2782-0169-4F54-9D0B-5ED06D59EC74}" destId="{0CAB0DDC-2259-4965-B95A-CA70245A3BA6}" srcOrd="1" destOrd="0" presId="urn:microsoft.com/office/officeart/2005/8/layout/hProcess4"/>
    <dgm:cxn modelId="{26BFC195-0261-4944-8006-9E1FF556D7EC}" type="presParOf" srcId="{B83C2782-0169-4F54-9D0B-5ED06D59EC74}" destId="{A9F7BAA2-7D2B-45B9-8C39-48D7430E6B95}" srcOrd="2" destOrd="0" presId="urn:microsoft.com/office/officeart/2005/8/layout/hProcess4"/>
    <dgm:cxn modelId="{565604B1-87CE-43AE-AEE1-36B38C27D485}" type="presParOf" srcId="{B83C2782-0169-4F54-9D0B-5ED06D59EC74}" destId="{BF9D7578-84AA-4024-B791-D855A54A0F11}" srcOrd="3" destOrd="0" presId="urn:microsoft.com/office/officeart/2005/8/layout/hProcess4"/>
    <dgm:cxn modelId="{D0EBB774-C353-479D-BAF6-87E853EAC8DF}" type="presParOf" srcId="{B83C2782-0169-4F54-9D0B-5ED06D59EC74}" destId="{1C531377-87D4-4EEE-B289-D962F78FFFAC}" srcOrd="4" destOrd="0" presId="urn:microsoft.com/office/officeart/2005/8/layout/hProcess4"/>
    <dgm:cxn modelId="{C7CEDAC8-DE29-4D9E-9694-6AABC002E4EE}" type="presParOf" srcId="{216EF700-E433-40F7-9D50-DF84B8481805}" destId="{1B9A1A05-6655-4F92-AFA4-00DD3DEE6AC2}" srcOrd="1" destOrd="0" presId="urn:microsoft.com/office/officeart/2005/8/layout/hProcess4"/>
    <dgm:cxn modelId="{1F6E9348-37B0-49CB-9CD3-63F82595EC1C}" type="presParOf" srcId="{216EF700-E433-40F7-9D50-DF84B8481805}" destId="{C6D2D984-A1CB-4F24-B9A9-D390E9BF4061}" srcOrd="2" destOrd="0" presId="urn:microsoft.com/office/officeart/2005/8/layout/hProcess4"/>
    <dgm:cxn modelId="{9C12FC5D-EF51-4DCA-86B6-B48C50ED9B95}" type="presParOf" srcId="{C6D2D984-A1CB-4F24-B9A9-D390E9BF4061}" destId="{FE271131-72EB-46F3-B430-2DF5EBC3F138}" srcOrd="0" destOrd="0" presId="urn:microsoft.com/office/officeart/2005/8/layout/hProcess4"/>
    <dgm:cxn modelId="{DEEBBC77-E5C4-40B3-B869-1FE38245F8A5}" type="presParOf" srcId="{C6D2D984-A1CB-4F24-B9A9-D390E9BF4061}" destId="{B258A59F-CFEA-4C95-B7F3-21526D870C47}" srcOrd="1" destOrd="0" presId="urn:microsoft.com/office/officeart/2005/8/layout/hProcess4"/>
    <dgm:cxn modelId="{0EC613BF-CFFD-4777-A3DB-16801AE506F2}" type="presParOf" srcId="{C6D2D984-A1CB-4F24-B9A9-D390E9BF4061}" destId="{567833ED-3282-43C3-86FF-7C24247783E7}" srcOrd="2" destOrd="0" presId="urn:microsoft.com/office/officeart/2005/8/layout/hProcess4"/>
    <dgm:cxn modelId="{7DDE28BB-5ED3-4D41-AFC4-CBDE2B5D2AE1}" type="presParOf" srcId="{C6D2D984-A1CB-4F24-B9A9-D390E9BF4061}" destId="{FA3E9098-1C08-46CD-AB9D-4568395833B6}" srcOrd="3" destOrd="0" presId="urn:microsoft.com/office/officeart/2005/8/layout/hProcess4"/>
    <dgm:cxn modelId="{8C7E7DF0-8573-4E63-A0E3-9A890B49F430}" type="presParOf" srcId="{C6D2D984-A1CB-4F24-B9A9-D390E9BF4061}" destId="{D2329D4F-4291-44C0-81F9-DF55E93B20C7}" srcOrd="4" destOrd="0" presId="urn:microsoft.com/office/officeart/2005/8/layout/hProcess4"/>
    <dgm:cxn modelId="{BD37C313-A7B6-433D-A95E-8664727880AA}" type="presParOf" srcId="{216EF700-E433-40F7-9D50-DF84B8481805}" destId="{A807C083-8982-42EB-A3B9-85904B879C8A}" srcOrd="3" destOrd="0" presId="urn:microsoft.com/office/officeart/2005/8/layout/hProcess4"/>
    <dgm:cxn modelId="{06D75E79-A522-4475-9887-2C9E637B9225}" type="presParOf" srcId="{216EF700-E433-40F7-9D50-DF84B8481805}" destId="{D8FA6133-8DB6-4215-873C-3B9539E22B4D}" srcOrd="4" destOrd="0" presId="urn:microsoft.com/office/officeart/2005/8/layout/hProcess4"/>
    <dgm:cxn modelId="{8291D092-DEF4-494B-ABF6-5793C1C0158E}" type="presParOf" srcId="{D8FA6133-8DB6-4215-873C-3B9539E22B4D}" destId="{0D39F9E0-8E3C-43D9-A77A-A7EE65BF85A0}" srcOrd="0" destOrd="0" presId="urn:microsoft.com/office/officeart/2005/8/layout/hProcess4"/>
    <dgm:cxn modelId="{EE4B6374-BDA7-4BBF-9834-0CF3171A2CF5}" type="presParOf" srcId="{D8FA6133-8DB6-4215-873C-3B9539E22B4D}" destId="{D0374B0C-19E6-4EF7-A3C4-E904E7C524F1}" srcOrd="1" destOrd="0" presId="urn:microsoft.com/office/officeart/2005/8/layout/hProcess4"/>
    <dgm:cxn modelId="{1655AFDF-C3F1-4B93-9367-1B315435AC58}" type="presParOf" srcId="{D8FA6133-8DB6-4215-873C-3B9539E22B4D}" destId="{EBAEF4E2-CBD9-4CFE-A806-AFA2C98D2D05}" srcOrd="2" destOrd="0" presId="urn:microsoft.com/office/officeart/2005/8/layout/hProcess4"/>
    <dgm:cxn modelId="{93A87CCB-6014-46A0-A6E0-1F46BE860AE1}" type="presParOf" srcId="{D8FA6133-8DB6-4215-873C-3B9539E22B4D}" destId="{81B8F427-DC2E-4B3E-B462-9EE5B93C54A3}" srcOrd="3" destOrd="0" presId="urn:microsoft.com/office/officeart/2005/8/layout/hProcess4"/>
    <dgm:cxn modelId="{13B4832F-45AF-499A-A28B-D937A6D7DE86}" type="presParOf" srcId="{D8FA6133-8DB6-4215-873C-3B9539E22B4D}" destId="{EEF8B2F9-2AA3-4069-A95C-414B5A16DD6B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0.55165</cdr:x>
      <cdr:y>0.15972</cdr:y>
    </cdr:from>
    <cdr:to>
      <cdr:x>0.83743</cdr:x>
      <cdr:y>0.3502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7032" y="766754"/>
          <a:ext cx="21431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2CB4-C1EE-4232-B645-3931D2E1F6B2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1644-3868-476A-B668-C3F2DB89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200023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параметры местного бюджета на 2019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00232" y="2714620"/>
            <a:ext cx="1857388" cy="796908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745 821,45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3000372"/>
            <a:ext cx="1928826" cy="86834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753 513,45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286512" y="2857496"/>
            <a:ext cx="1571636" cy="79690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7692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1500166" y="1357298"/>
          <a:ext cx="70009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местного бюджета на 2019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857356" y="4500570"/>
            <a:ext cx="2357454" cy="6429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530 078,85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1785926"/>
            <a:ext cx="2357454" cy="582594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215 742,60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929190" y="5429264"/>
            <a:ext cx="3714776" cy="796908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</a:t>
            </a: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745 821,45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2019 год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071546"/>
          <a:ext cx="70770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6215082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Всего 169912 тыс.руб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Безвозмездные поступления в 2019 – 2021 годах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52" y="1285860"/>
          <a:ext cx="721523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2571736" y="4786322"/>
            <a:ext cx="1357322" cy="28575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530 078,85тыс.руб.</a:t>
            </a:r>
            <a:endParaRPr lang="ru-RU" sz="1200" dirty="0"/>
          </a:p>
        </p:txBody>
      </p:sp>
      <p:sp>
        <p:nvSpPr>
          <p:cNvPr id="5" name="TextBox 1"/>
          <p:cNvSpPr txBox="1"/>
          <p:nvPr/>
        </p:nvSpPr>
        <p:spPr>
          <a:xfrm>
            <a:off x="4214810" y="4857760"/>
            <a:ext cx="1285884" cy="3597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348 402</a:t>
            </a:r>
            <a:r>
              <a:rPr lang="ru-RU" sz="1600" dirty="0" smtClean="0"/>
              <a:t> </a:t>
            </a:r>
            <a:r>
              <a:rPr lang="ru-RU" sz="1200" dirty="0" smtClean="0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TextBox 1"/>
          <p:cNvSpPr txBox="1"/>
          <p:nvPr/>
        </p:nvSpPr>
        <p:spPr>
          <a:xfrm>
            <a:off x="6215074" y="5072074"/>
            <a:ext cx="1357322" cy="3597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365 228 тыс.руб.</a:t>
            </a:r>
            <a:endParaRPr lang="ru-RU" sz="1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2019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35100" y="785794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1500174"/>
          <a:ext cx="7572428" cy="5000663"/>
        </p:xfrm>
        <a:graphic>
          <a:graphicData uri="http://schemas.openxmlformats.org/drawingml/2006/table">
            <a:tbl>
              <a:tblPr/>
              <a:tblGrid>
                <a:gridCol w="6523334"/>
                <a:gridCol w="1049094"/>
              </a:tblGrid>
              <a:tr h="555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и совершенствование муниципального образования Бейский район на 2014-2019 годы"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latin typeface="Times New Roman"/>
                        </a:rPr>
                        <a:t>5 652,00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"Культура Бейского района на 2014-2019 годы"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38 810,90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агропромышленного комплекса и социальной сферы на селе на 2014-2019 годы"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37 988,33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"Экономическое развитие и повышение инвестиционной привлекательности муниципального образования Бейский район на 2014-2019гг."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275,50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"Обеспечение общественного порядка и противодействие преступности в муниципальном образовании Бейский район на 2014-2019 годы"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3 979,76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и совершенствование образования в Бейском районе 2016-2020 годы"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421 933,44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"Социальная поддержка граждан Бейского района на 2014-2019 годы"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78 455,07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"Финансовая поддержка социально ориентированных некоммерческих организаций на 2014-2019гг."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500,00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Непрограммные расходы в сфере установленных функций органов местного самоуправления (муниципальных учреждений) муниципального образования Бейский район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165 918,45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57290" y="142852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cap="all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lang="en-US" b="1" cap="all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9</a:t>
            </a:r>
            <a:r>
              <a:rPr lang="ru-RU" b="1" cap="all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 году</a:t>
            </a:r>
            <a:endParaRPr lang="ru-RU" b="1" cap="all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ладелец\Desktop\t_640x407x48e68c69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7166"/>
            <a:ext cx="6096001" cy="38766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5000636"/>
            <a:ext cx="7286676" cy="83099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долг на 01.01.201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г. составляет 47 416,4 тыс.руб.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641</TotalTime>
  <Words>275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Основные параметры местного бюджета на 2019 год</vt:lpstr>
      <vt:lpstr>Доходы местного бюджета на 2019 год</vt:lpstr>
      <vt:lpstr>Структура собственных доходов  на 2019 год</vt:lpstr>
      <vt:lpstr>Безвозмездные поступления в 2019 – 2021 годах</vt:lpstr>
      <vt:lpstr>Структура расходов бюджета на 2019 год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Владелец</cp:lastModifiedBy>
  <cp:revision>103</cp:revision>
  <dcterms:created xsi:type="dcterms:W3CDTF">2013-11-20T08:43:40Z</dcterms:created>
  <dcterms:modified xsi:type="dcterms:W3CDTF">2019-06-19T07:56:46Z</dcterms:modified>
</cp:coreProperties>
</file>