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71" r:id="rId4"/>
    <p:sldId id="258" r:id="rId5"/>
    <p:sldId id="260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82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250000000000035E-2"/>
          <c:y val="9.8015748031496264E-2"/>
          <c:w val="0.63585941601050033"/>
          <c:h val="0.82073425196850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65-4BCA-B9A0-88A5464F3273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225455</c:v>
                </c:pt>
                <c:pt idx="1">
                  <c:v>500407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65-4BCA-B9A0-88A5464F3273}"/>
            </c:ext>
          </c:extLst>
        </c:ser>
      </c:pie3DChart>
    </c:plotArea>
    <c:legend>
      <c:legendPos val="r"/>
      <c:layout>
        <c:manualLayout>
          <c:xMode val="edge"/>
          <c:yMode val="edge"/>
          <c:x val="0.65390268484560043"/>
          <c:y val="0.41666806102362247"/>
          <c:w val="0.33521303759332333"/>
          <c:h val="0.1666638779527558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280"/>
      <c:perspective val="30"/>
    </c:view3D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85"/>
          <c:h val="0.823538556068497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25"/>
          <c:dLbls>
            <c:dLbl>
              <c:idx val="0"/>
              <c:layout>
                <c:manualLayout>
                  <c:x val="-0.14176736948809773"/>
                  <c:y val="7.3662131671083139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FE-4621-87C0-C448B4280C0D}"/>
                </c:ext>
              </c:extLst>
            </c:dLbl>
            <c:dLbl>
              <c:idx val="1"/>
              <c:layout>
                <c:manualLayout>
                  <c:x val="0.10418852709883465"/>
                  <c:y val="0.16845640143616991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FE-4621-87C0-C448B4280C0D}"/>
                </c:ext>
              </c:extLst>
            </c:dLbl>
            <c:dLbl>
              <c:idx val="2"/>
              <c:layout>
                <c:manualLayout>
                  <c:x val="-6.2297403303000515E-2"/>
                  <c:y val="0.1019636460618782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FE-4621-87C0-C448B4280C0D}"/>
                </c:ext>
              </c:extLst>
            </c:dLbl>
            <c:dLbl>
              <c:idx val="3"/>
              <c:layout>
                <c:manualLayout>
                  <c:x val="0"/>
                  <c:y val="-4.7631857522343286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FE-4621-87C0-C448B4280C0D}"/>
                </c:ext>
              </c:extLst>
            </c:dLbl>
            <c:dLbl>
              <c:idx val="4"/>
              <c:layout>
                <c:manualLayout>
                  <c:x val="-4.7687652587347293E-3"/>
                  <c:y val="-0.18588612969754661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FE-4621-87C0-C448B4280C0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FE-4621-87C0-C448B4280C0D}"/>
                </c:ext>
              </c:extLst>
            </c:dLbl>
            <c:dLbl>
              <c:idx val="6"/>
              <c:layout>
                <c:manualLayout>
                  <c:x val="0"/>
                  <c:y val="2.7252376370529859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FE-4621-87C0-C448B4280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Налог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115681.5</c:v>
                </c:pt>
                <c:pt idx="1">
                  <c:v>1116</c:v>
                </c:pt>
                <c:pt idx="2">
                  <c:v>7183.5</c:v>
                </c:pt>
                <c:pt idx="3">
                  <c:v>2361.6999999999998</c:v>
                </c:pt>
                <c:pt idx="4">
                  <c:v>2904.2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1FE-4621-87C0-C448B4280C0D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EE-4E11-8EF5-9C81D4F80573}"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9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EE-4E11-8EF5-9C81D4F80573}"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EE-4E11-8EF5-9C81D4F805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41525.800000000003</c:v>
                </c:pt>
                <c:pt idx="1">
                  <c:v>3763.7</c:v>
                </c:pt>
                <c:pt idx="2">
                  <c:v>40025.9</c:v>
                </c:pt>
                <c:pt idx="3">
                  <c:v>34.800000000000011</c:v>
                </c:pt>
                <c:pt idx="4">
                  <c:v>496.4</c:v>
                </c:pt>
                <c:pt idx="5">
                  <c:v>446833.6</c:v>
                </c:pt>
                <c:pt idx="6">
                  <c:v>48047.8</c:v>
                </c:pt>
                <c:pt idx="7">
                  <c:v>62682.400000000001</c:v>
                </c:pt>
                <c:pt idx="8">
                  <c:v>6332.3</c:v>
                </c:pt>
                <c:pt idx="9">
                  <c:v>5392.3</c:v>
                </c:pt>
                <c:pt idx="10" formatCode="General">
                  <c:v>47.9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EE-4E11-8EF5-9C81D4F80573}"/>
            </c:ext>
          </c:extLst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225455.5</c:v>
                </c:pt>
                <c:pt idx="1">
                  <c:v>540252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269107.20000000001</c:v>
                </c:pt>
                <c:pt idx="1">
                  <c:v>578709</c:v>
                </c:pt>
              </c:numCache>
            </c:numRef>
          </c:val>
        </c:ser>
        <c:shape val="box"/>
        <c:axId val="125610240"/>
        <c:axId val="131702784"/>
        <c:axId val="104139840"/>
      </c:bar3DChart>
      <c:catAx>
        <c:axId val="125610240"/>
        <c:scaling>
          <c:orientation val="minMax"/>
        </c:scaling>
        <c:axPos val="b"/>
        <c:tickLblPos val="nextTo"/>
        <c:crossAx val="131702784"/>
        <c:crosses val="autoZero"/>
        <c:auto val="1"/>
        <c:lblAlgn val="ctr"/>
        <c:lblOffset val="100"/>
      </c:catAx>
      <c:valAx>
        <c:axId val="131702784"/>
        <c:scaling>
          <c:orientation val="minMax"/>
        </c:scaling>
        <c:axPos val="l"/>
        <c:majorGridlines/>
        <c:numFmt formatCode="#,##0" sourceLinked="1"/>
        <c:tickLblPos val="nextTo"/>
        <c:crossAx val="125610240"/>
        <c:crosses val="autoZero"/>
        <c:crossBetween val="between"/>
      </c:valAx>
      <c:serAx>
        <c:axId val="104139840"/>
        <c:scaling>
          <c:orientation val="minMax"/>
        </c:scaling>
        <c:delete val="1"/>
        <c:axPos val="b"/>
        <c:tickLblPos val="nextTo"/>
        <c:crossAx val="13170278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00232" y="2714620"/>
            <a:ext cx="1857388" cy="796908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837 834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2071702" cy="86834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845 526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7 692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6429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500407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225 455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725 862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2019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61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225 455,5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2019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143932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за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год (тыс.руб.)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071546"/>
          <a:ext cx="771530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640</TotalTime>
  <Words>78</Words>
  <Application>Microsoft Office PowerPoint</Application>
  <PresentationFormat>Экран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Основные параметры местного бюджета на 2019 год</vt:lpstr>
      <vt:lpstr>Доходы местного бюджета на 2019 год</vt:lpstr>
      <vt:lpstr>Структура собственных доходов  на 2019 год</vt:lpstr>
      <vt:lpstr>Структура расходов бюджета на 2019 год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admin</cp:lastModifiedBy>
  <cp:revision>103</cp:revision>
  <dcterms:created xsi:type="dcterms:W3CDTF">2013-11-20T08:43:40Z</dcterms:created>
  <dcterms:modified xsi:type="dcterms:W3CDTF">2020-08-20T03:30:44Z</dcterms:modified>
</cp:coreProperties>
</file>