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9"/>
  </p:notesMasterIdLst>
  <p:sldIdLst>
    <p:sldId id="256" r:id="rId2"/>
    <p:sldId id="257" r:id="rId3"/>
    <p:sldId id="271" r:id="rId4"/>
    <p:sldId id="258" r:id="rId5"/>
    <p:sldId id="259" r:id="rId6"/>
    <p:sldId id="272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6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182" autoAdjust="0"/>
    <p:restoredTop sz="94660"/>
  </p:normalViewPr>
  <p:slideViewPr>
    <p:cSldViewPr>
      <p:cViewPr varScale="1">
        <p:scale>
          <a:sx n="111" d="100"/>
          <a:sy n="111" d="100"/>
        </p:scale>
        <p:origin x="97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1250000000000014E-2"/>
          <c:y val="9.8015748031496167E-2"/>
          <c:w val="0.63585941601049933"/>
          <c:h val="0.8207342519685041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explosion val="0"/>
            <c:extLst>
              <c:ext xmlns:c16="http://schemas.microsoft.com/office/drawing/2014/chart" uri="{C3380CC4-5D6E-409C-BE32-E72D297353CC}">
                <c16:uniqueId val="{00000000-1ADD-4C9D-BE49-E2B687DD927F}"/>
              </c:ext>
            </c:extLst>
          </c:dPt>
          <c:cat>
            <c:strRef>
              <c:f>Лист1!$A$2:$A$3</c:f>
              <c:strCache>
                <c:ptCount val="2"/>
                <c:pt idx="0">
                  <c:v>Собственные</c:v>
                </c:pt>
                <c:pt idx="1">
                  <c:v>Безвозмездные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169912</c:v>
                </c:pt>
                <c:pt idx="1">
                  <c:v>403103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ADD-4C9D-BE49-E2B687DD92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390268484560043"/>
          <c:y val="0.41666806102362225"/>
          <c:w val="0.33521303759332333"/>
          <c:h val="0.1666638779527559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5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02575774745962"/>
          <c:y val="4.541386044288543E-2"/>
          <c:w val="0.83946609093424518"/>
          <c:h val="0.8235385560684972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explosion val="25"/>
          <c:dLbls>
            <c:dLbl>
              <c:idx val="0"/>
              <c:layout>
                <c:manualLayout>
                  <c:x val="0.13727484168715121"/>
                  <c:y val="-1.0555711909185795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8C7-4274-95C4-8DC0EC7F5F18}"/>
                </c:ext>
              </c:extLst>
            </c:dLbl>
            <c:dLbl>
              <c:idx val="1"/>
              <c:layout>
                <c:manualLayout>
                  <c:x val="5.3941914576802287E-2"/>
                  <c:y val="-6.743660561443615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8C7-4274-95C4-8DC0EC7F5F18}"/>
                </c:ext>
              </c:extLst>
            </c:dLbl>
            <c:dLbl>
              <c:idx val="2"/>
              <c:layout>
                <c:manualLayout>
                  <c:x val="-6.2297403303000487E-2"/>
                  <c:y val="0.1019636460618781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38C7-4274-95C4-8DC0EC7F5F18}"/>
                </c:ext>
              </c:extLst>
            </c:dLbl>
            <c:dLbl>
              <c:idx val="3"/>
              <c:layout>
                <c:manualLayout>
                  <c:x val="-0.23518208012502306"/>
                  <c:y val="7.346230297600732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8C7-4274-95C4-8DC0EC7F5F18}"/>
                </c:ext>
              </c:extLst>
            </c:dLbl>
            <c:dLbl>
              <c:idx val="4"/>
              <c:layout>
                <c:manualLayout>
                  <c:x val="2.2149046053167153E-2"/>
                  <c:y val="4.341987383981132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38C7-4274-95C4-8DC0EC7F5F18}"/>
                </c:ext>
              </c:extLst>
            </c:dLbl>
            <c:dLbl>
              <c:idx val="5"/>
              <c:layout>
                <c:manualLayout>
                  <c:x val="-6.3022452750329874E-3"/>
                  <c:y val="0.1497717564439388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38C7-4274-95C4-8DC0EC7F5F18}"/>
                </c:ext>
              </c:extLst>
            </c:dLbl>
            <c:dLbl>
              <c:idx val="6"/>
              <c:layout>
                <c:manualLayout>
                  <c:x val="0"/>
                  <c:y val="2.725237637052982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38C7-4274-95C4-8DC0EC7F5F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НДФЛ</c:v>
                </c:pt>
                <c:pt idx="1">
                  <c:v>Акцизы по подакцизным товарам</c:v>
                </c:pt>
                <c:pt idx="2">
                  <c:v>Налог на имущество</c:v>
                </c:pt>
                <c:pt idx="3">
                  <c:v>Государственная пошлина</c:v>
                </c:pt>
                <c:pt idx="4">
                  <c:v>Аренда земли</c:v>
                </c:pt>
                <c:pt idx="5">
                  <c:v>Прочие доходы</c:v>
                </c:pt>
                <c:pt idx="6">
                  <c:v>Налог на совокупный доход</c:v>
                </c:pt>
              </c:strCache>
            </c:strRef>
          </c:cat>
          <c:val>
            <c:numRef>
              <c:f>Лист1!$B$2:$B$8</c:f>
              <c:numCache>
                <c:formatCode>#,##0.00</c:formatCode>
                <c:ptCount val="7"/>
                <c:pt idx="0">
                  <c:v>110714</c:v>
                </c:pt>
                <c:pt idx="1">
                  <c:v>1137.9000000000001</c:v>
                </c:pt>
                <c:pt idx="2">
                  <c:v>11815</c:v>
                </c:pt>
                <c:pt idx="3">
                  <c:v>2812</c:v>
                </c:pt>
                <c:pt idx="4" formatCode="General">
                  <c:v>32700</c:v>
                </c:pt>
                <c:pt idx="5" formatCode="General">
                  <c:v>6000</c:v>
                </c:pt>
                <c:pt idx="6">
                  <c:v>3351.4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8C7-4274-95C4-8DC0EC7F5F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Объем </a:t>
            </a:r>
            <a:r>
              <a:rPr lang="ru-RU" dirty="0"/>
              <a:t>безвозмездных поступлений</a:t>
            </a:r>
          </a:p>
        </c:rich>
      </c:tx>
      <c:layout>
        <c:manualLayout>
          <c:xMode val="edge"/>
          <c:yMode val="edge"/>
          <c:x val="0.20771151277338323"/>
          <c:y val="9.749035707931715E-2"/>
        </c:manualLayout>
      </c:layout>
      <c:overlay val="0"/>
    </c:title>
    <c:autoTitleDeleted val="0"/>
    <c:view3D>
      <c:rotX val="10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Обьем безвозмездных поступлений</c:v>
                </c:pt>
              </c:strCache>
            </c:strRef>
          </c:tx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403103</c:v>
                </c:pt>
                <c:pt idx="1">
                  <c:v>348402</c:v>
                </c:pt>
                <c:pt idx="2">
                  <c:v>365228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26-4A1F-B143-0657212C57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0137728"/>
        <c:axId val="91824128"/>
        <c:axId val="90736832"/>
      </c:bar3DChart>
      <c:catAx>
        <c:axId val="90137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1824128"/>
        <c:crossesAt val="80000"/>
        <c:auto val="1"/>
        <c:lblAlgn val="ctr"/>
        <c:lblOffset val="100"/>
        <c:noMultiLvlLbl val="0"/>
      </c:catAx>
      <c:valAx>
        <c:axId val="91824128"/>
        <c:scaling>
          <c:orientation val="minMax"/>
          <c:min val="8000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90137728"/>
        <c:crosses val="autoZero"/>
        <c:crossBetween val="between"/>
        <c:majorUnit val="35000"/>
        <c:minorUnit val="60"/>
      </c:valAx>
      <c:serAx>
        <c:axId val="90736832"/>
        <c:scaling>
          <c:orientation val="minMax"/>
        </c:scaling>
        <c:delete val="1"/>
        <c:axPos val="b"/>
        <c:majorTickMark val="out"/>
        <c:minorTickMark val="none"/>
        <c:tickLblPos val="nextTo"/>
        <c:crossAx val="91824128"/>
        <c:crossesAt val="80000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9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.</c:v>
                </c:pt>
              </c:strCache>
            </c:strRef>
          </c:tx>
          <c:explosion val="25"/>
          <c:dLbls>
            <c:dLbl>
              <c:idx val="2"/>
              <c:layout>
                <c:manualLayout>
                  <c:x val="1.0898011160967285E-2"/>
                  <c:y val="-7.98512651287682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6F2-40DF-8CA2-D81C705CB296}"/>
                </c:ext>
              </c:extLst>
            </c:dLbl>
            <c:dLbl>
              <c:idx val="3"/>
              <c:layout>
                <c:manualLayout>
                  <c:x val="5.7888350323694734E-3"/>
                  <c:y val="-4.09289998216968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6F2-40DF-8CA2-D81C705CB296}"/>
                </c:ext>
              </c:extLst>
            </c:dLbl>
            <c:dLbl>
              <c:idx val="4"/>
              <c:layout>
                <c:manualLayout>
                  <c:x val="1.6380752998593213E-2"/>
                  <c:y val="1.92970168450735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6F2-40DF-8CA2-D81C705CB29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1"/>
                <c:pt idx="0">
                  <c:v>  ОБЩЕГОСУДАРСТВЕННЫЕ ВОПРОСЫ</c:v>
                </c:pt>
                <c:pt idx="1">
                  <c:v>  НАЦИОНАЛЬНАЯ БЕЗОПАСНОСТЬ И ПРАВООХРАНИТЕЛЬНАЯ ДЕЯТЕЛЬНОСТЬ</c:v>
                </c:pt>
                <c:pt idx="2">
                  <c:v>  НАЦИОНАЛЬНАЯ ЭКОНОМИКА</c:v>
                </c:pt>
                <c:pt idx="3">
                  <c:v>  ЖИЛИЩНО-КОММУНАЛЬНОЕ ХОЗЯЙСТВО</c:v>
                </c:pt>
                <c:pt idx="4">
                  <c:v>  ОХРАНА ОКРУЖАЮЩЕЙ СРЕДЫ</c:v>
                </c:pt>
                <c:pt idx="5">
                  <c:v>  ОБРАЗОВАНИЕ</c:v>
                </c:pt>
                <c:pt idx="6">
                  <c:v>  КУЛЬТУРА, КИНЕМАТОГРАФИЯ</c:v>
                </c:pt>
                <c:pt idx="7">
                  <c:v>  СОЦИАЛЬНАЯ ПОЛИТИКА</c:v>
                </c:pt>
                <c:pt idx="8">
                  <c:v>  ФИЗИЧЕСКАЯ КУЛЬТУРА И СПОРТ</c:v>
                </c:pt>
                <c:pt idx="9">
                  <c:v>  СРЕДСТВА МАССОВОЙ ИНФОРМАЦИИ</c:v>
                </c:pt>
                <c:pt idx="10">
                  <c:v>МЕЖБЮДЖЕТНЫЕ ТРАНСФЕРТЫ</c:v>
                </c:pt>
              </c:strCache>
            </c:strRef>
          </c:cat>
          <c:val>
            <c:numRef>
              <c:f>Лист1!$B$2:$B$12</c:f>
              <c:numCache>
                <c:formatCode>#,##0.00</c:formatCode>
                <c:ptCount val="11"/>
                <c:pt idx="0">
                  <c:v>28823.7</c:v>
                </c:pt>
                <c:pt idx="1">
                  <c:v>3783</c:v>
                </c:pt>
                <c:pt idx="2">
                  <c:v>22652.2</c:v>
                </c:pt>
                <c:pt idx="3">
                  <c:v>1345</c:v>
                </c:pt>
                <c:pt idx="4">
                  <c:v>1000</c:v>
                </c:pt>
                <c:pt idx="5">
                  <c:v>368380.1</c:v>
                </c:pt>
                <c:pt idx="6">
                  <c:v>28819</c:v>
                </c:pt>
                <c:pt idx="7">
                  <c:v>71021</c:v>
                </c:pt>
                <c:pt idx="8">
                  <c:v>4777</c:v>
                </c:pt>
                <c:pt idx="9">
                  <c:v>2890</c:v>
                </c:pt>
                <c:pt idx="10" formatCode="General">
                  <c:v>50604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6F2-40DF-8CA2-D81C705CB2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26F86C-6665-4D65-B605-08E6BE4DA89A}" type="doc">
      <dgm:prSet loTypeId="urn:microsoft.com/office/officeart/2005/8/layout/hProcess4" loCatId="process" qsTypeId="urn:microsoft.com/office/officeart/2005/8/quickstyle/3d2#1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E38C5C6C-EC19-410F-9676-5BDD2592DFBB}">
      <dgm:prSet phldrT="[Текст]"/>
      <dgm:spPr/>
      <dgm:t>
        <a:bodyPr/>
        <a:lstStyle/>
        <a:p>
          <a:r>
            <a:rPr lang="ru-RU" dirty="0" smtClean="0"/>
            <a:t>Доходы</a:t>
          </a:r>
          <a:endParaRPr lang="ru-RU" dirty="0"/>
        </a:p>
      </dgm:t>
    </dgm:pt>
    <dgm:pt modelId="{F4570747-2D59-4EC4-8DD5-D351DAD3F5CD}" type="parTrans" cxnId="{269ACF8E-0D55-4FF5-A499-F44953514D0C}">
      <dgm:prSet/>
      <dgm:spPr/>
      <dgm:t>
        <a:bodyPr/>
        <a:lstStyle/>
        <a:p>
          <a:endParaRPr lang="ru-RU"/>
        </a:p>
      </dgm:t>
    </dgm:pt>
    <dgm:pt modelId="{0B561794-8FC3-42A5-90CC-0D32E5D5069E}" type="sibTrans" cxnId="{269ACF8E-0D55-4FF5-A499-F44953514D0C}">
      <dgm:prSet/>
      <dgm:spPr/>
      <dgm:t>
        <a:bodyPr/>
        <a:lstStyle/>
        <a:p>
          <a:endParaRPr lang="ru-RU"/>
        </a:p>
      </dgm:t>
    </dgm:pt>
    <dgm:pt modelId="{A0794656-E864-457A-A235-62310EECF20B}">
      <dgm:prSet phldrT="[Текст]"/>
      <dgm:spPr/>
      <dgm:t>
        <a:bodyPr/>
        <a:lstStyle/>
        <a:p>
          <a:endParaRPr lang="ru-RU" dirty="0"/>
        </a:p>
      </dgm:t>
    </dgm:pt>
    <dgm:pt modelId="{8EB78D4B-ECC1-449E-8C26-706FF3C96199}" type="parTrans" cxnId="{3DABE631-C31E-4988-9ABC-2C4D4016A2C2}">
      <dgm:prSet/>
      <dgm:spPr/>
      <dgm:t>
        <a:bodyPr/>
        <a:lstStyle/>
        <a:p>
          <a:endParaRPr lang="ru-RU"/>
        </a:p>
      </dgm:t>
    </dgm:pt>
    <dgm:pt modelId="{7B7B4F2A-27DE-4CBD-96FC-A77ED369274C}" type="sibTrans" cxnId="{3DABE631-C31E-4988-9ABC-2C4D4016A2C2}">
      <dgm:prSet/>
      <dgm:spPr/>
      <dgm:t>
        <a:bodyPr/>
        <a:lstStyle/>
        <a:p>
          <a:endParaRPr lang="ru-RU"/>
        </a:p>
      </dgm:t>
    </dgm:pt>
    <dgm:pt modelId="{7A725DE1-E7D1-463D-99B9-04E68522CA87}">
      <dgm:prSet phldrT="[Текст]"/>
      <dgm:spPr/>
      <dgm:t>
        <a:bodyPr/>
        <a:lstStyle/>
        <a:p>
          <a:r>
            <a:rPr lang="ru-RU" dirty="0" smtClean="0"/>
            <a:t>Расходы</a:t>
          </a:r>
          <a:endParaRPr lang="ru-RU" dirty="0"/>
        </a:p>
      </dgm:t>
    </dgm:pt>
    <dgm:pt modelId="{A8D88267-E731-446E-BF71-BFAE33EE9D18}" type="parTrans" cxnId="{F4B503EC-557B-4678-A0A6-250940ECE98E}">
      <dgm:prSet/>
      <dgm:spPr/>
      <dgm:t>
        <a:bodyPr/>
        <a:lstStyle/>
        <a:p>
          <a:endParaRPr lang="ru-RU"/>
        </a:p>
      </dgm:t>
    </dgm:pt>
    <dgm:pt modelId="{66314980-E131-429B-B40D-FF38A5CED159}" type="sibTrans" cxnId="{F4B503EC-557B-4678-A0A6-250940ECE98E}">
      <dgm:prSet/>
      <dgm:spPr/>
      <dgm:t>
        <a:bodyPr/>
        <a:lstStyle/>
        <a:p>
          <a:endParaRPr lang="ru-RU"/>
        </a:p>
      </dgm:t>
    </dgm:pt>
    <dgm:pt modelId="{807210C5-84F6-4504-9AAF-A24E26714DFC}">
      <dgm:prSet phldrT="[Текст]"/>
      <dgm:spPr/>
      <dgm:t>
        <a:bodyPr/>
        <a:lstStyle/>
        <a:p>
          <a:r>
            <a:rPr lang="ru-RU" dirty="0" smtClean="0"/>
            <a:t>Дефицит</a:t>
          </a:r>
          <a:endParaRPr lang="ru-RU" dirty="0"/>
        </a:p>
      </dgm:t>
    </dgm:pt>
    <dgm:pt modelId="{1CEFC474-282F-4CCD-99A3-04EEEE1FD920}" type="parTrans" cxnId="{062D855D-4AF9-47FC-A8EC-0DEBC299230B}">
      <dgm:prSet/>
      <dgm:spPr/>
      <dgm:t>
        <a:bodyPr/>
        <a:lstStyle/>
        <a:p>
          <a:endParaRPr lang="ru-RU"/>
        </a:p>
      </dgm:t>
    </dgm:pt>
    <dgm:pt modelId="{EB509F55-00A5-4B77-AEB8-89144875DC65}" type="sibTrans" cxnId="{062D855D-4AF9-47FC-A8EC-0DEBC299230B}">
      <dgm:prSet/>
      <dgm:spPr/>
      <dgm:t>
        <a:bodyPr/>
        <a:lstStyle/>
        <a:p>
          <a:endParaRPr lang="ru-RU"/>
        </a:p>
      </dgm:t>
    </dgm:pt>
    <dgm:pt modelId="{394EB293-04C1-43E7-A8B4-88C592C8B41E}" type="pres">
      <dgm:prSet presAssocID="{7B26F86C-6665-4D65-B605-08E6BE4DA89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AC9E636-52C3-471E-8A21-5F328D4EFF22}" type="pres">
      <dgm:prSet presAssocID="{7B26F86C-6665-4D65-B605-08E6BE4DA89A}" presName="tSp" presStyleCnt="0"/>
      <dgm:spPr/>
    </dgm:pt>
    <dgm:pt modelId="{BC7EEC46-B592-466F-9B00-DDE7D5A41394}" type="pres">
      <dgm:prSet presAssocID="{7B26F86C-6665-4D65-B605-08E6BE4DA89A}" presName="bSp" presStyleCnt="0"/>
      <dgm:spPr/>
    </dgm:pt>
    <dgm:pt modelId="{216EF700-E433-40F7-9D50-DF84B8481805}" type="pres">
      <dgm:prSet presAssocID="{7B26F86C-6665-4D65-B605-08E6BE4DA89A}" presName="process" presStyleCnt="0"/>
      <dgm:spPr/>
    </dgm:pt>
    <dgm:pt modelId="{B83C2782-0169-4F54-9D0B-5ED06D59EC74}" type="pres">
      <dgm:prSet presAssocID="{E38C5C6C-EC19-410F-9676-5BDD2592DFBB}" presName="composite1" presStyleCnt="0"/>
      <dgm:spPr/>
    </dgm:pt>
    <dgm:pt modelId="{C06B5138-EA14-4EB8-8E77-77EDE1F6EB27}" type="pres">
      <dgm:prSet presAssocID="{E38C5C6C-EC19-410F-9676-5BDD2592DFBB}" presName="dummyNode1" presStyleLbl="node1" presStyleIdx="0" presStyleCnt="3"/>
      <dgm:spPr/>
    </dgm:pt>
    <dgm:pt modelId="{0CAB0DDC-2259-4965-B95A-CA70245A3BA6}" type="pres">
      <dgm:prSet presAssocID="{E38C5C6C-EC19-410F-9676-5BDD2592DFBB}" presName="childNode1" presStyleLbl="bgAcc1" presStyleIdx="0" presStyleCnt="3" custLinFactNeighborX="4196" custLinFactNeighborY="-32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F7BAA2-7D2B-45B9-8C39-48D7430E6B95}" type="pres">
      <dgm:prSet presAssocID="{E38C5C6C-EC19-410F-9676-5BDD2592DFBB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9D7578-84AA-4024-B791-D855A54A0F11}" type="pres">
      <dgm:prSet presAssocID="{E38C5C6C-EC19-410F-9676-5BDD2592DFBB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531377-87D4-4EEE-B289-D962F78FFFAC}" type="pres">
      <dgm:prSet presAssocID="{E38C5C6C-EC19-410F-9676-5BDD2592DFBB}" presName="connSite1" presStyleCnt="0"/>
      <dgm:spPr/>
    </dgm:pt>
    <dgm:pt modelId="{1B9A1A05-6655-4F92-AFA4-00DD3DEE6AC2}" type="pres">
      <dgm:prSet presAssocID="{0B561794-8FC3-42A5-90CC-0D32E5D5069E}" presName="Name9" presStyleLbl="sibTrans2D1" presStyleIdx="0" presStyleCnt="2"/>
      <dgm:spPr/>
      <dgm:t>
        <a:bodyPr/>
        <a:lstStyle/>
        <a:p>
          <a:endParaRPr lang="ru-RU"/>
        </a:p>
      </dgm:t>
    </dgm:pt>
    <dgm:pt modelId="{C6D2D984-A1CB-4F24-B9A9-D390E9BF4061}" type="pres">
      <dgm:prSet presAssocID="{7A725DE1-E7D1-463D-99B9-04E68522CA87}" presName="composite2" presStyleCnt="0"/>
      <dgm:spPr/>
    </dgm:pt>
    <dgm:pt modelId="{FE271131-72EB-46F3-B430-2DF5EBC3F138}" type="pres">
      <dgm:prSet presAssocID="{7A725DE1-E7D1-463D-99B9-04E68522CA87}" presName="dummyNode2" presStyleLbl="node1" presStyleIdx="0" presStyleCnt="3"/>
      <dgm:spPr/>
    </dgm:pt>
    <dgm:pt modelId="{B258A59F-CFEA-4C95-B7F3-21526D870C47}" type="pres">
      <dgm:prSet presAssocID="{7A725DE1-E7D1-463D-99B9-04E68522CA87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7833ED-3282-43C3-86FF-7C24247783E7}" type="pres">
      <dgm:prSet presAssocID="{7A725DE1-E7D1-463D-99B9-04E68522CA87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3E9098-1C08-46CD-AB9D-4568395833B6}" type="pres">
      <dgm:prSet presAssocID="{7A725DE1-E7D1-463D-99B9-04E68522CA87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329D4F-4291-44C0-81F9-DF55E93B20C7}" type="pres">
      <dgm:prSet presAssocID="{7A725DE1-E7D1-463D-99B9-04E68522CA87}" presName="connSite2" presStyleCnt="0"/>
      <dgm:spPr/>
    </dgm:pt>
    <dgm:pt modelId="{A807C083-8982-42EB-A3B9-85904B879C8A}" type="pres">
      <dgm:prSet presAssocID="{66314980-E131-429B-B40D-FF38A5CED159}" presName="Name18" presStyleLbl="sibTrans2D1" presStyleIdx="1" presStyleCnt="2"/>
      <dgm:spPr/>
      <dgm:t>
        <a:bodyPr/>
        <a:lstStyle/>
        <a:p>
          <a:endParaRPr lang="ru-RU"/>
        </a:p>
      </dgm:t>
    </dgm:pt>
    <dgm:pt modelId="{D8FA6133-8DB6-4215-873C-3B9539E22B4D}" type="pres">
      <dgm:prSet presAssocID="{807210C5-84F6-4504-9AAF-A24E26714DFC}" presName="composite1" presStyleCnt="0"/>
      <dgm:spPr/>
    </dgm:pt>
    <dgm:pt modelId="{0D39F9E0-8E3C-43D9-A77A-A7EE65BF85A0}" type="pres">
      <dgm:prSet presAssocID="{807210C5-84F6-4504-9AAF-A24E26714DFC}" presName="dummyNode1" presStyleLbl="node1" presStyleIdx="1" presStyleCnt="3"/>
      <dgm:spPr/>
    </dgm:pt>
    <dgm:pt modelId="{D0374B0C-19E6-4EF7-A3C4-E904E7C524F1}" type="pres">
      <dgm:prSet presAssocID="{807210C5-84F6-4504-9AAF-A24E26714DFC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AEF4E2-CBD9-4CFE-A806-AFA2C98D2D05}" type="pres">
      <dgm:prSet presAssocID="{807210C5-84F6-4504-9AAF-A24E26714DFC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B8F427-DC2E-4B3E-B462-9EE5B93C54A3}" type="pres">
      <dgm:prSet presAssocID="{807210C5-84F6-4504-9AAF-A24E26714DFC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F8B2F9-2AA3-4069-A95C-414B5A16DD6B}" type="pres">
      <dgm:prSet presAssocID="{807210C5-84F6-4504-9AAF-A24E26714DFC}" presName="connSite1" presStyleCnt="0"/>
      <dgm:spPr/>
    </dgm:pt>
  </dgm:ptLst>
  <dgm:cxnLst>
    <dgm:cxn modelId="{3DABE631-C31E-4988-9ABC-2C4D4016A2C2}" srcId="{E38C5C6C-EC19-410F-9676-5BDD2592DFBB}" destId="{A0794656-E864-457A-A235-62310EECF20B}" srcOrd="0" destOrd="0" parTransId="{8EB78D4B-ECC1-449E-8C26-706FF3C96199}" sibTransId="{7B7B4F2A-27DE-4CBD-96FC-A77ED369274C}"/>
    <dgm:cxn modelId="{062D855D-4AF9-47FC-A8EC-0DEBC299230B}" srcId="{7B26F86C-6665-4D65-B605-08E6BE4DA89A}" destId="{807210C5-84F6-4504-9AAF-A24E26714DFC}" srcOrd="2" destOrd="0" parTransId="{1CEFC474-282F-4CCD-99A3-04EEEE1FD920}" sibTransId="{EB509F55-00A5-4B77-AEB8-89144875DC65}"/>
    <dgm:cxn modelId="{95CAA098-7AD4-47CF-9892-C52C184E72B2}" type="presOf" srcId="{A0794656-E864-457A-A235-62310EECF20B}" destId="{A9F7BAA2-7D2B-45B9-8C39-48D7430E6B95}" srcOrd="1" destOrd="0" presId="urn:microsoft.com/office/officeart/2005/8/layout/hProcess4"/>
    <dgm:cxn modelId="{5E3B2807-8460-4256-A573-227668302743}" type="presOf" srcId="{807210C5-84F6-4504-9AAF-A24E26714DFC}" destId="{81B8F427-DC2E-4B3E-B462-9EE5B93C54A3}" srcOrd="0" destOrd="0" presId="urn:microsoft.com/office/officeart/2005/8/layout/hProcess4"/>
    <dgm:cxn modelId="{6137178F-B9F7-4CCE-8D07-2542FCDD845F}" type="presOf" srcId="{A0794656-E864-457A-A235-62310EECF20B}" destId="{0CAB0DDC-2259-4965-B95A-CA70245A3BA6}" srcOrd="0" destOrd="0" presId="urn:microsoft.com/office/officeart/2005/8/layout/hProcess4"/>
    <dgm:cxn modelId="{19560335-D0E7-4BB2-BE4C-F25389FFC0F3}" type="presOf" srcId="{7A725DE1-E7D1-463D-99B9-04E68522CA87}" destId="{FA3E9098-1C08-46CD-AB9D-4568395833B6}" srcOrd="0" destOrd="0" presId="urn:microsoft.com/office/officeart/2005/8/layout/hProcess4"/>
    <dgm:cxn modelId="{2B4941A7-AC08-4F0B-8AB1-1958A23CD361}" type="presOf" srcId="{66314980-E131-429B-B40D-FF38A5CED159}" destId="{A807C083-8982-42EB-A3B9-85904B879C8A}" srcOrd="0" destOrd="0" presId="urn:microsoft.com/office/officeart/2005/8/layout/hProcess4"/>
    <dgm:cxn modelId="{640E172D-563E-4693-B36C-AD4641CF407C}" type="presOf" srcId="{E38C5C6C-EC19-410F-9676-5BDD2592DFBB}" destId="{BF9D7578-84AA-4024-B791-D855A54A0F11}" srcOrd="0" destOrd="0" presId="urn:microsoft.com/office/officeart/2005/8/layout/hProcess4"/>
    <dgm:cxn modelId="{F4B503EC-557B-4678-A0A6-250940ECE98E}" srcId="{7B26F86C-6665-4D65-B605-08E6BE4DA89A}" destId="{7A725DE1-E7D1-463D-99B9-04E68522CA87}" srcOrd="1" destOrd="0" parTransId="{A8D88267-E731-446E-BF71-BFAE33EE9D18}" sibTransId="{66314980-E131-429B-B40D-FF38A5CED159}"/>
    <dgm:cxn modelId="{269ACF8E-0D55-4FF5-A499-F44953514D0C}" srcId="{7B26F86C-6665-4D65-B605-08E6BE4DA89A}" destId="{E38C5C6C-EC19-410F-9676-5BDD2592DFBB}" srcOrd="0" destOrd="0" parTransId="{F4570747-2D59-4EC4-8DD5-D351DAD3F5CD}" sibTransId="{0B561794-8FC3-42A5-90CC-0D32E5D5069E}"/>
    <dgm:cxn modelId="{8E9800E2-E94D-4195-8F6E-BC1EA94E2194}" type="presOf" srcId="{0B561794-8FC3-42A5-90CC-0D32E5D5069E}" destId="{1B9A1A05-6655-4F92-AFA4-00DD3DEE6AC2}" srcOrd="0" destOrd="0" presId="urn:microsoft.com/office/officeart/2005/8/layout/hProcess4"/>
    <dgm:cxn modelId="{CB2F6936-0206-41A8-A7B0-DF2C7229CD2C}" type="presOf" srcId="{7B26F86C-6665-4D65-B605-08E6BE4DA89A}" destId="{394EB293-04C1-43E7-A8B4-88C592C8B41E}" srcOrd="0" destOrd="0" presId="urn:microsoft.com/office/officeart/2005/8/layout/hProcess4"/>
    <dgm:cxn modelId="{78D4DF34-B01D-4B99-B390-BBF67188FD9B}" type="presParOf" srcId="{394EB293-04C1-43E7-A8B4-88C592C8B41E}" destId="{AAC9E636-52C3-471E-8A21-5F328D4EFF22}" srcOrd="0" destOrd="0" presId="urn:microsoft.com/office/officeart/2005/8/layout/hProcess4"/>
    <dgm:cxn modelId="{E6A41FC6-732E-4FE8-B37C-BA9B20A6906C}" type="presParOf" srcId="{394EB293-04C1-43E7-A8B4-88C592C8B41E}" destId="{BC7EEC46-B592-466F-9B00-DDE7D5A41394}" srcOrd="1" destOrd="0" presId="urn:microsoft.com/office/officeart/2005/8/layout/hProcess4"/>
    <dgm:cxn modelId="{3F0C98C4-4659-444B-8CA3-78182BF9BBB3}" type="presParOf" srcId="{394EB293-04C1-43E7-A8B4-88C592C8B41E}" destId="{216EF700-E433-40F7-9D50-DF84B8481805}" srcOrd="2" destOrd="0" presId="urn:microsoft.com/office/officeart/2005/8/layout/hProcess4"/>
    <dgm:cxn modelId="{28576705-D01C-4641-BAFE-38BA1A646CD5}" type="presParOf" srcId="{216EF700-E433-40F7-9D50-DF84B8481805}" destId="{B83C2782-0169-4F54-9D0B-5ED06D59EC74}" srcOrd="0" destOrd="0" presId="urn:microsoft.com/office/officeart/2005/8/layout/hProcess4"/>
    <dgm:cxn modelId="{307F3AA0-4C96-4F09-BF66-AC2D9C173FD9}" type="presParOf" srcId="{B83C2782-0169-4F54-9D0B-5ED06D59EC74}" destId="{C06B5138-EA14-4EB8-8E77-77EDE1F6EB27}" srcOrd="0" destOrd="0" presId="urn:microsoft.com/office/officeart/2005/8/layout/hProcess4"/>
    <dgm:cxn modelId="{4D7A25E8-70A7-4115-9E3B-17DF478F4E91}" type="presParOf" srcId="{B83C2782-0169-4F54-9D0B-5ED06D59EC74}" destId="{0CAB0DDC-2259-4965-B95A-CA70245A3BA6}" srcOrd="1" destOrd="0" presId="urn:microsoft.com/office/officeart/2005/8/layout/hProcess4"/>
    <dgm:cxn modelId="{26BFC195-0261-4944-8006-9E1FF556D7EC}" type="presParOf" srcId="{B83C2782-0169-4F54-9D0B-5ED06D59EC74}" destId="{A9F7BAA2-7D2B-45B9-8C39-48D7430E6B95}" srcOrd="2" destOrd="0" presId="urn:microsoft.com/office/officeart/2005/8/layout/hProcess4"/>
    <dgm:cxn modelId="{565604B1-87CE-43AE-AEE1-36B38C27D485}" type="presParOf" srcId="{B83C2782-0169-4F54-9D0B-5ED06D59EC74}" destId="{BF9D7578-84AA-4024-B791-D855A54A0F11}" srcOrd="3" destOrd="0" presId="urn:microsoft.com/office/officeart/2005/8/layout/hProcess4"/>
    <dgm:cxn modelId="{D0EBB774-C353-479D-BAF6-87E853EAC8DF}" type="presParOf" srcId="{B83C2782-0169-4F54-9D0B-5ED06D59EC74}" destId="{1C531377-87D4-4EEE-B289-D962F78FFFAC}" srcOrd="4" destOrd="0" presId="urn:microsoft.com/office/officeart/2005/8/layout/hProcess4"/>
    <dgm:cxn modelId="{C7CEDAC8-DE29-4D9E-9694-6AABC002E4EE}" type="presParOf" srcId="{216EF700-E433-40F7-9D50-DF84B8481805}" destId="{1B9A1A05-6655-4F92-AFA4-00DD3DEE6AC2}" srcOrd="1" destOrd="0" presId="urn:microsoft.com/office/officeart/2005/8/layout/hProcess4"/>
    <dgm:cxn modelId="{1F6E9348-37B0-49CB-9CD3-63F82595EC1C}" type="presParOf" srcId="{216EF700-E433-40F7-9D50-DF84B8481805}" destId="{C6D2D984-A1CB-4F24-B9A9-D390E9BF4061}" srcOrd="2" destOrd="0" presId="urn:microsoft.com/office/officeart/2005/8/layout/hProcess4"/>
    <dgm:cxn modelId="{9C12FC5D-EF51-4DCA-86B6-B48C50ED9B95}" type="presParOf" srcId="{C6D2D984-A1CB-4F24-B9A9-D390E9BF4061}" destId="{FE271131-72EB-46F3-B430-2DF5EBC3F138}" srcOrd="0" destOrd="0" presId="urn:microsoft.com/office/officeart/2005/8/layout/hProcess4"/>
    <dgm:cxn modelId="{DEEBBC77-E5C4-40B3-B869-1FE38245F8A5}" type="presParOf" srcId="{C6D2D984-A1CB-4F24-B9A9-D390E9BF4061}" destId="{B258A59F-CFEA-4C95-B7F3-21526D870C47}" srcOrd="1" destOrd="0" presId="urn:microsoft.com/office/officeart/2005/8/layout/hProcess4"/>
    <dgm:cxn modelId="{0EC613BF-CFFD-4777-A3DB-16801AE506F2}" type="presParOf" srcId="{C6D2D984-A1CB-4F24-B9A9-D390E9BF4061}" destId="{567833ED-3282-43C3-86FF-7C24247783E7}" srcOrd="2" destOrd="0" presId="urn:microsoft.com/office/officeart/2005/8/layout/hProcess4"/>
    <dgm:cxn modelId="{7DDE28BB-5ED3-4D41-AFC4-CBDE2B5D2AE1}" type="presParOf" srcId="{C6D2D984-A1CB-4F24-B9A9-D390E9BF4061}" destId="{FA3E9098-1C08-46CD-AB9D-4568395833B6}" srcOrd="3" destOrd="0" presId="urn:microsoft.com/office/officeart/2005/8/layout/hProcess4"/>
    <dgm:cxn modelId="{8C7E7DF0-8573-4E63-A0E3-9A890B49F430}" type="presParOf" srcId="{C6D2D984-A1CB-4F24-B9A9-D390E9BF4061}" destId="{D2329D4F-4291-44C0-81F9-DF55E93B20C7}" srcOrd="4" destOrd="0" presId="urn:microsoft.com/office/officeart/2005/8/layout/hProcess4"/>
    <dgm:cxn modelId="{BD37C313-A7B6-433D-A95E-8664727880AA}" type="presParOf" srcId="{216EF700-E433-40F7-9D50-DF84B8481805}" destId="{A807C083-8982-42EB-A3B9-85904B879C8A}" srcOrd="3" destOrd="0" presId="urn:microsoft.com/office/officeart/2005/8/layout/hProcess4"/>
    <dgm:cxn modelId="{06D75E79-A522-4475-9887-2C9E637B9225}" type="presParOf" srcId="{216EF700-E433-40F7-9D50-DF84B8481805}" destId="{D8FA6133-8DB6-4215-873C-3B9539E22B4D}" srcOrd="4" destOrd="0" presId="urn:microsoft.com/office/officeart/2005/8/layout/hProcess4"/>
    <dgm:cxn modelId="{8291D092-DEF4-494B-ABF6-5793C1C0158E}" type="presParOf" srcId="{D8FA6133-8DB6-4215-873C-3B9539E22B4D}" destId="{0D39F9E0-8E3C-43D9-A77A-A7EE65BF85A0}" srcOrd="0" destOrd="0" presId="urn:microsoft.com/office/officeart/2005/8/layout/hProcess4"/>
    <dgm:cxn modelId="{EE4B6374-BDA7-4BBF-9834-0CF3171A2CF5}" type="presParOf" srcId="{D8FA6133-8DB6-4215-873C-3B9539E22B4D}" destId="{D0374B0C-19E6-4EF7-A3C4-E904E7C524F1}" srcOrd="1" destOrd="0" presId="urn:microsoft.com/office/officeart/2005/8/layout/hProcess4"/>
    <dgm:cxn modelId="{1655AFDF-C3F1-4B93-9367-1B315435AC58}" type="presParOf" srcId="{D8FA6133-8DB6-4215-873C-3B9539E22B4D}" destId="{EBAEF4E2-CBD9-4CFE-A806-AFA2C98D2D05}" srcOrd="2" destOrd="0" presId="urn:microsoft.com/office/officeart/2005/8/layout/hProcess4"/>
    <dgm:cxn modelId="{93A87CCB-6014-46A0-A6E0-1F46BE860AE1}" type="presParOf" srcId="{D8FA6133-8DB6-4215-873C-3B9539E22B4D}" destId="{81B8F427-DC2E-4B3E-B462-9EE5B93C54A3}" srcOrd="3" destOrd="0" presId="urn:microsoft.com/office/officeart/2005/8/layout/hProcess4"/>
    <dgm:cxn modelId="{13B4832F-45AF-499A-A28B-D937A6D7DE86}" type="presParOf" srcId="{D8FA6133-8DB6-4215-873C-3B9539E22B4D}" destId="{EEF8B2F9-2AA3-4069-A95C-414B5A16DD6B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AB0DDC-2259-4965-B95A-CA70245A3BA6}">
      <dsp:nvSpPr>
        <dsp:cNvPr id="0" name=""/>
        <dsp:cNvSpPr/>
      </dsp:nvSpPr>
      <dsp:spPr>
        <a:xfrm>
          <a:off x="71437" y="1285890"/>
          <a:ext cx="1699969" cy="1402119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285750" lvl="1" indent="-285750" algn="l" defTabSz="2578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5800" kern="1200" dirty="0"/>
        </a:p>
      </dsp:txBody>
      <dsp:txXfrm>
        <a:off x="103704" y="1318157"/>
        <a:ext cx="1635435" cy="1037131"/>
      </dsp:txXfrm>
    </dsp:sp>
    <dsp:sp modelId="{1B9A1A05-6655-4F92-AFA4-00DD3DEE6AC2}">
      <dsp:nvSpPr>
        <dsp:cNvPr id="0" name=""/>
        <dsp:cNvSpPr/>
      </dsp:nvSpPr>
      <dsp:spPr>
        <a:xfrm>
          <a:off x="975710" y="1737664"/>
          <a:ext cx="1767229" cy="1767229"/>
        </a:xfrm>
        <a:prstGeom prst="leftCircularArrow">
          <a:avLst>
            <a:gd name="adj1" fmla="val 2550"/>
            <a:gd name="adj2" fmla="val 309429"/>
            <a:gd name="adj3" fmla="val 2084940"/>
            <a:gd name="adj4" fmla="val 9024489"/>
            <a:gd name="adj5" fmla="val 2975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F9D7578-84AA-4024-B791-D855A54A0F11}">
      <dsp:nvSpPr>
        <dsp:cNvPr id="0" name=""/>
        <dsp:cNvSpPr/>
      </dsp:nvSpPr>
      <dsp:spPr>
        <a:xfrm>
          <a:off x="377877" y="2432605"/>
          <a:ext cx="1511084" cy="6009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dk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dk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dk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Доходы</a:t>
          </a:r>
          <a:endParaRPr lang="ru-RU" sz="2700" kern="1200" dirty="0"/>
        </a:p>
      </dsp:txBody>
      <dsp:txXfrm>
        <a:off x="395477" y="2450205"/>
        <a:ext cx="1475884" cy="565708"/>
      </dsp:txXfrm>
    </dsp:sp>
    <dsp:sp modelId="{B258A59F-CFEA-4C95-B7F3-21526D870C47}">
      <dsp:nvSpPr>
        <dsp:cNvPr id="0" name=""/>
        <dsp:cNvSpPr/>
      </dsp:nvSpPr>
      <dsp:spPr>
        <a:xfrm>
          <a:off x="2103572" y="1330940"/>
          <a:ext cx="1699969" cy="1402119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07C083-8982-42EB-A3B9-85904B879C8A}">
      <dsp:nvSpPr>
        <dsp:cNvPr id="0" name=""/>
        <dsp:cNvSpPr/>
      </dsp:nvSpPr>
      <dsp:spPr>
        <a:xfrm>
          <a:off x="3065009" y="504130"/>
          <a:ext cx="1984448" cy="1984448"/>
        </a:xfrm>
        <a:prstGeom prst="circularArrow">
          <a:avLst>
            <a:gd name="adj1" fmla="val 2271"/>
            <a:gd name="adj2" fmla="val 273786"/>
            <a:gd name="adj3" fmla="val 19550703"/>
            <a:gd name="adj4" fmla="val 12575511"/>
            <a:gd name="adj5" fmla="val 265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A3E9098-1C08-46CD-AB9D-4568395833B6}">
      <dsp:nvSpPr>
        <dsp:cNvPr id="0" name=""/>
        <dsp:cNvSpPr/>
      </dsp:nvSpPr>
      <dsp:spPr>
        <a:xfrm>
          <a:off x="2481343" y="1030485"/>
          <a:ext cx="1511084" cy="6009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dk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dk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dk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Расходы</a:t>
          </a:r>
          <a:endParaRPr lang="ru-RU" sz="2700" kern="1200" dirty="0"/>
        </a:p>
      </dsp:txBody>
      <dsp:txXfrm>
        <a:off x="2498943" y="1048085"/>
        <a:ext cx="1475884" cy="565708"/>
      </dsp:txXfrm>
    </dsp:sp>
    <dsp:sp modelId="{D0374B0C-19E6-4EF7-A3C4-E904E7C524F1}">
      <dsp:nvSpPr>
        <dsp:cNvPr id="0" name=""/>
        <dsp:cNvSpPr/>
      </dsp:nvSpPr>
      <dsp:spPr>
        <a:xfrm>
          <a:off x="4207037" y="1330940"/>
          <a:ext cx="1699969" cy="1402119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B8F427-DC2E-4B3E-B462-9EE5B93C54A3}">
      <dsp:nvSpPr>
        <dsp:cNvPr id="0" name=""/>
        <dsp:cNvSpPr/>
      </dsp:nvSpPr>
      <dsp:spPr>
        <a:xfrm>
          <a:off x="4584809" y="2432605"/>
          <a:ext cx="1511084" cy="6009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dk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dk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dk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Дефицит</a:t>
          </a:r>
          <a:endParaRPr lang="ru-RU" sz="2700" kern="1200" dirty="0"/>
        </a:p>
      </dsp:txBody>
      <dsp:txXfrm>
        <a:off x="4602409" y="2450205"/>
        <a:ext cx="1475884" cy="5657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0.55165</cdr:x>
      <cdr:y>0.15972</cdr:y>
    </cdr:from>
    <cdr:to>
      <cdr:x>0.83743</cdr:x>
      <cdr:y>0.3502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137032" y="766754"/>
          <a:ext cx="214314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82CB4-C1EE-4232-B645-3931D2E1F6B2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3D1644-3868-476A-B668-C3F2DB899F0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3588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3588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9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3588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10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3588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11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3588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12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3588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13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3588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14</a:t>
            </a:fld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3588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15</a:t>
            </a:fld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3588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17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04CB-CE93-4AC3-AC5F-A7F32E590A75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04CB-CE93-4AC3-AC5F-A7F32E590A75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04CB-CE93-4AC3-AC5F-A7F32E590A75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04CB-CE93-4AC3-AC5F-A7F32E590A75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04CB-CE93-4AC3-AC5F-A7F32E590A75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04CB-CE93-4AC3-AC5F-A7F32E590A75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04CB-CE93-4AC3-AC5F-A7F32E590A75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04CB-CE93-4AC3-AC5F-A7F32E590A75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04CB-CE93-4AC3-AC5F-A7F32E590A75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04CB-CE93-4AC3-AC5F-A7F32E590A75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04CB-CE93-4AC3-AC5F-A7F32E590A75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62F04CB-CE93-4AC3-AC5F-A7F32E590A75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14348" y="0"/>
            <a:ext cx="7715304" cy="369332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Национальная экономика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8" name="Рисунок 7" descr="скачанные файлы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2975" y="2571744"/>
            <a:ext cx="3338069" cy="3786214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285852" y="571480"/>
            <a:ext cx="7643898" cy="369332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Всего: 22 652.2 тыс.руб.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4643438" y="4071942"/>
            <a:ext cx="4286280" cy="439718"/>
          </a:xfrm>
          <a:prstGeom prst="rect">
            <a:avLst/>
          </a:prstGeom>
        </p:spPr>
        <p:txBody>
          <a:bodyPr anchor="ctr">
            <a:normAutofit fontScale="600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Дорожное хозяйство </a:t>
            </a:r>
            <a:r>
              <a:rPr lang="ru-RU" sz="24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: </a:t>
            </a:r>
            <a:r>
              <a:rPr lang="ru-RU" sz="24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Предусмотрено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1157.9 тыс.руб.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785786" y="2071678"/>
            <a:ext cx="3848128" cy="449242"/>
          </a:xfrm>
          <a:prstGeom prst="rect">
            <a:avLst/>
          </a:prstGeom>
        </p:spPr>
        <p:txBody>
          <a:bodyPr anchor="ctr">
            <a:normAutofit fontScale="6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Сельское хозяйство: Предусмотрено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3877 тыс.руб.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4338" name="Picture 2" descr="C:\Users\Владелец\Desktop\DSC_02061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928670"/>
            <a:ext cx="4296238" cy="31177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142852"/>
            <a:ext cx="7715304" cy="369332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ЖКХ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3" name="Рисунок 2" descr="скачанные файлы (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00" y="1000108"/>
            <a:ext cx="3286148" cy="300039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42910" y="500042"/>
            <a:ext cx="7715304" cy="307777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>Всего по разделу 1 345</a:t>
            </a:r>
            <a:r>
              <a:rPr lang="en-US" sz="14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>тыс. рублей</a:t>
            </a:r>
            <a:endParaRPr lang="ru-RU" sz="1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429124" y="857232"/>
            <a:ext cx="4500594" cy="1143008"/>
          </a:xfrm>
          <a:prstGeom prst="round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«Жилищное хозяйство» в 2018 году предусмотрено 45,0 тыс. рублей</a:t>
            </a:r>
            <a:endParaRPr lang="ru-RU" sz="1400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57224" y="4357694"/>
            <a:ext cx="3429024" cy="1000132"/>
          </a:xfrm>
          <a:prstGeom prst="round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chemeClr val="tx1"/>
                </a:solidFill>
              </a:rPr>
              <a:t>«Коммунальное хозяйство» в 2019 году предусмотрено 1 300,0 тыс. рублей</a:t>
            </a:r>
            <a:endParaRPr lang="ru-RU" sz="1400" b="1" dirty="0">
              <a:solidFill>
                <a:schemeClr val="tx1"/>
              </a:solidFill>
            </a:endParaRPr>
          </a:p>
        </p:txBody>
      </p:sp>
      <p:pic>
        <p:nvPicPr>
          <p:cNvPr id="12289" name="Picture 1" descr="C:\Users\Владелец\Desktop\счетчик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57686" y="2428868"/>
            <a:ext cx="4525399" cy="38385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142852"/>
            <a:ext cx="7715304" cy="369332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chemeClr val="accent1"/>
                </a:solidFill>
              </a:rPr>
              <a:t>«Охрана окружающей среды»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43042" y="2928934"/>
            <a:ext cx="5929354" cy="785818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20000">
                <a:srgbClr val="FEE7F2">
                  <a:alpha val="68000"/>
                </a:srgbClr>
              </a:gs>
              <a:gs pos="36000">
                <a:srgbClr val="FAC77D">
                  <a:alpha val="39000"/>
                </a:srgbClr>
              </a:gs>
              <a:gs pos="61000">
                <a:srgbClr val="FBA97D">
                  <a:alpha val="12000"/>
                </a:srgbClr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Всего 1 000,0 тыс.рублей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4429124" y="3786190"/>
            <a:ext cx="142876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571604" y="4714884"/>
            <a:ext cx="6357982" cy="1428760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20000">
                <a:srgbClr val="FEE7F2">
                  <a:alpha val="68000"/>
                </a:srgbClr>
              </a:gs>
              <a:gs pos="36000">
                <a:srgbClr val="FAC77D">
                  <a:alpha val="39000"/>
                </a:srgbClr>
              </a:gs>
              <a:gs pos="61000">
                <a:srgbClr val="FBA97D">
                  <a:alpha val="12000"/>
                </a:srgbClr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</a:rPr>
              <a:t>- расходы на мероприятия по размещению отходов с соблюдением мер экологической безопасности – 500 тыс. рублей;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- расходы на оборудование площадок под твердые коммунальные отходы 500,0 тыс. рублей.</a:t>
            </a:r>
            <a:endParaRPr lang="ru-RU" sz="1600" dirty="0">
              <a:solidFill>
                <a:schemeClr val="tx1"/>
              </a:solidFill>
            </a:endParaRPr>
          </a:p>
        </p:txBody>
      </p:sp>
      <p:pic>
        <p:nvPicPr>
          <p:cNvPr id="10241" name="Picture 1" descr="C:\Users\Владелец\Desktop\Контейнеры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86050" y="500042"/>
            <a:ext cx="3571900" cy="2320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качанные файлы (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7290" y="0"/>
            <a:ext cx="2749250" cy="214311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286380" y="500042"/>
            <a:ext cx="3286148" cy="369332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Образование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143504" y="1643026"/>
            <a:ext cx="3786214" cy="642942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20000">
                <a:srgbClr val="FEE7F2">
                  <a:alpha val="68000"/>
                </a:srgbClr>
              </a:gs>
              <a:gs pos="36000">
                <a:srgbClr val="FAC77D">
                  <a:alpha val="39000"/>
                </a:srgbClr>
              </a:gs>
              <a:gs pos="61000">
                <a:srgbClr val="FBA97D">
                  <a:alpha val="12000"/>
                </a:srgbClr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schemeClr val="tx1"/>
                </a:solidFill>
              </a:rPr>
              <a:t>«Дошкольное образование» : 70 482 тыс. рублей,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143504" y="2428844"/>
            <a:ext cx="3786214" cy="571504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20000">
                <a:srgbClr val="FEE7F2">
                  <a:alpha val="68000"/>
                </a:srgbClr>
              </a:gs>
              <a:gs pos="36000">
                <a:srgbClr val="FAC77D">
                  <a:alpha val="39000"/>
                </a:srgbClr>
              </a:gs>
              <a:gs pos="61000">
                <a:srgbClr val="FBA97D">
                  <a:alpha val="12000"/>
                </a:srgbClr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schemeClr val="tx1"/>
                </a:solidFill>
              </a:rPr>
              <a:t>«Общее образование: 273 608,0 тыс. рублей.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143504" y="3143224"/>
            <a:ext cx="3786214" cy="571504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20000">
                <a:srgbClr val="FEE7F2">
                  <a:alpha val="68000"/>
                </a:srgbClr>
              </a:gs>
              <a:gs pos="36000">
                <a:srgbClr val="FAC77D">
                  <a:alpha val="39000"/>
                </a:srgbClr>
              </a:gs>
              <a:gs pos="61000">
                <a:srgbClr val="FBA97D">
                  <a:alpha val="12000"/>
                </a:srgbClr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200" dirty="0" smtClean="0">
                <a:solidFill>
                  <a:schemeClr val="tx1"/>
                </a:solidFill>
              </a:rPr>
              <a:t>«Начальное профессиональное образование: 5 684,3 тыс. рублей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143504" y="3857604"/>
            <a:ext cx="3786214" cy="642942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20000">
                <a:srgbClr val="FEE7F2">
                  <a:alpha val="68000"/>
                </a:srgbClr>
              </a:gs>
              <a:gs pos="36000">
                <a:srgbClr val="FAC77D">
                  <a:alpha val="39000"/>
                </a:srgbClr>
              </a:gs>
              <a:gs pos="61000">
                <a:srgbClr val="FBA97D">
                  <a:alpha val="12000"/>
                </a:srgbClr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200" dirty="0" smtClean="0">
                <a:solidFill>
                  <a:schemeClr val="tx1"/>
                </a:solidFill>
              </a:rPr>
              <a:t>«Профессиональная подготовка, переподготовка и повышение квалификации» :190,0 тыс. рублей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000628" y="1071522"/>
            <a:ext cx="39114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Всего на сумму 368 380,1 тыс. рублей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143504" y="4643446"/>
            <a:ext cx="3786214" cy="642942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20000">
                <a:srgbClr val="FEE7F2">
                  <a:alpha val="68000"/>
                </a:srgbClr>
              </a:gs>
              <a:gs pos="36000">
                <a:srgbClr val="FAC77D">
                  <a:alpha val="39000"/>
                </a:srgbClr>
              </a:gs>
              <a:gs pos="61000">
                <a:srgbClr val="FBA97D">
                  <a:alpha val="12000"/>
                </a:srgbClr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schemeClr val="tx1"/>
                </a:solidFill>
              </a:rPr>
              <a:t>«Молодежная политика и оздоровление детей»  :100,0 тыс. рублей.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143504" y="5429264"/>
            <a:ext cx="3786214" cy="642942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20000">
                <a:srgbClr val="FEE7F2">
                  <a:alpha val="68000"/>
                </a:srgbClr>
              </a:gs>
              <a:gs pos="36000">
                <a:srgbClr val="FAC77D">
                  <a:alpha val="39000"/>
                </a:srgbClr>
              </a:gs>
              <a:gs pos="61000">
                <a:srgbClr val="FBA97D">
                  <a:alpha val="12000"/>
                </a:srgbClr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schemeClr val="tx1"/>
                </a:solidFill>
              </a:rPr>
              <a:t>«Другие вопросы в области образования»  :18 315,8 тыс. рублей.</a:t>
            </a:r>
            <a:endParaRPr lang="ru-RU" sz="1200" dirty="0">
              <a:solidFill>
                <a:schemeClr val="tx1"/>
              </a:solidFill>
            </a:endParaRPr>
          </a:p>
        </p:txBody>
      </p:sp>
      <p:pic>
        <p:nvPicPr>
          <p:cNvPr id="8194" name="Picture 2" descr="C:\Users\Владелец\Desktop\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4752" y="2428868"/>
            <a:ext cx="4492446" cy="3714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538" y="928670"/>
            <a:ext cx="3435268" cy="228601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85786" y="142852"/>
            <a:ext cx="7715304" cy="369332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/>
              <a:t>«Культура и  кинематография»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14612" y="571480"/>
            <a:ext cx="33329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Всего на сумму 28 819 тыс. </a:t>
            </a:r>
            <a:r>
              <a:rPr lang="ru-RU" dirty="0" err="1" smtClean="0"/>
              <a:t>руб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786314" y="928670"/>
            <a:ext cx="3500462" cy="2286016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20000">
                <a:srgbClr val="FEE7F2">
                  <a:alpha val="68000"/>
                </a:srgbClr>
              </a:gs>
              <a:gs pos="36000">
                <a:srgbClr val="FAC77D">
                  <a:alpha val="39000"/>
                </a:srgbClr>
              </a:gs>
              <a:gs pos="61000">
                <a:srgbClr val="FBA97D">
                  <a:alpha val="12000"/>
                </a:srgbClr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200" dirty="0" smtClean="0">
                <a:solidFill>
                  <a:schemeClr val="tx1"/>
                </a:solidFill>
              </a:rPr>
              <a:t>По подразделу  «Культура» на 2019 год предусмотрено 17 502 тыс. рублей</a:t>
            </a:r>
            <a:endParaRPr lang="en-US" sz="1200" dirty="0" smtClean="0">
              <a:solidFill>
                <a:schemeClr val="tx1"/>
              </a:solidFill>
            </a:endParaRPr>
          </a:p>
          <a:p>
            <a:r>
              <a:rPr lang="ru-RU" sz="1200" dirty="0" smtClean="0">
                <a:solidFill>
                  <a:schemeClr val="tx1"/>
                </a:solidFill>
              </a:rPr>
              <a:t>в том  числе:</a:t>
            </a:r>
          </a:p>
          <a:p>
            <a:pPr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</a:rPr>
              <a:t>на выплаты работающим и проживающим в сельских населенных пунктах работникам культуры за твердое топливо и коммунальные услуги -668 тыс.рублей в т.ч. поселения 319,0 тыс. рублей;</a:t>
            </a:r>
          </a:p>
          <a:p>
            <a:r>
              <a:rPr lang="ru-RU" sz="1200" dirty="0" smtClean="0">
                <a:solidFill>
                  <a:schemeClr val="tx1"/>
                </a:solidFill>
              </a:rPr>
              <a:t>РДК, РДМЦ – 7 395,0 тыс. рублей</a:t>
            </a:r>
          </a:p>
          <a:p>
            <a:r>
              <a:rPr lang="ru-RU" sz="1200" dirty="0" smtClean="0">
                <a:solidFill>
                  <a:schemeClr val="tx1"/>
                </a:solidFill>
              </a:rPr>
              <a:t> - на содержание музея  –  886 тыс. рублей; </a:t>
            </a:r>
          </a:p>
          <a:p>
            <a:pPr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</a:rPr>
              <a:t>на содержание библиотек – 7 643 тыс. рублей; </a:t>
            </a:r>
          </a:p>
          <a:p>
            <a:pPr lvl="0">
              <a:buFontTx/>
              <a:buChar char="-"/>
            </a:pP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85852" y="3429000"/>
            <a:ext cx="2928958" cy="1143008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20000">
                <a:srgbClr val="FEE7F2">
                  <a:alpha val="68000"/>
                </a:srgbClr>
              </a:gs>
              <a:gs pos="36000">
                <a:srgbClr val="FAC77D">
                  <a:alpha val="39000"/>
                </a:srgbClr>
              </a:gs>
              <a:gs pos="61000">
                <a:srgbClr val="FBA97D">
                  <a:alpha val="12000"/>
                </a:srgbClr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200" dirty="0" smtClean="0">
                <a:solidFill>
                  <a:schemeClr val="tx1"/>
                </a:solidFill>
              </a:rPr>
              <a:t>«Другие вопросы в области культуры, кинематографии» на 2019 год предусмотрено 11 317 тыс. рублей</a:t>
            </a:r>
            <a:endParaRPr lang="ru-RU" sz="1200" dirty="0">
              <a:solidFill>
                <a:schemeClr val="tx1"/>
              </a:solidFill>
            </a:endParaRPr>
          </a:p>
        </p:txBody>
      </p:sp>
      <p:pic>
        <p:nvPicPr>
          <p:cNvPr id="6145" name="Picture 1" descr="C:\Users\Владелец\Desktop\downloa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2" y="3429000"/>
            <a:ext cx="4143404" cy="31035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43174" y="142852"/>
            <a:ext cx="3286148" cy="369332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Социальная политика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3" name="Рисунок 2" descr="скачанные файлы (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214290"/>
            <a:ext cx="2286016" cy="2428892"/>
          </a:xfrm>
          <a:prstGeom prst="rect">
            <a:avLst/>
          </a:prstGeom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143108" y="500042"/>
            <a:ext cx="492922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7675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Всего на сумму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71 021 тыс. рублей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714612" y="1071546"/>
            <a:ext cx="5786478" cy="1571636"/>
          </a:xfrm>
          <a:prstGeom prst="round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«Пенсионное обеспечение» в проекте бюджета на 2019 год предусмотрены выплаты в размере 4 860,0 тыс. руб.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2844" y="4071942"/>
            <a:ext cx="8715436" cy="928694"/>
          </a:xfrm>
          <a:prstGeom prst="round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«Охрана семьи и детства» предусмотрено на 2019 год 65 536,0 тыс. рублей </a:t>
            </a:r>
            <a:endParaRPr lang="ru-RU" b="1" dirty="0">
              <a:latin typeface="Century Gothic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2844" y="2786058"/>
            <a:ext cx="8501122" cy="1143008"/>
          </a:xfrm>
          <a:prstGeom prst="round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«Социальное обеспечение населения» в 2019 году предусмотрено 300,0 тыс. рублей (улучшение жилищных условий граждан, молодых семей и молодых специалистов, проживающих в сельской местности).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14282" y="5143512"/>
            <a:ext cx="8715436" cy="1428760"/>
          </a:xfrm>
          <a:prstGeom prst="round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«Другие вопросы в области социальной политики» на 2018 год предусмотрено 325 тыс. рублей</a:t>
            </a:r>
            <a:r>
              <a:rPr lang="ru-RU" b="1" dirty="0" smtClean="0">
                <a:latin typeface="Century Gothic" pitchFamily="34" charset="0"/>
              </a:rPr>
              <a:t> </a:t>
            </a:r>
            <a:endParaRPr lang="ru-RU" b="1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86058"/>
            <a:ext cx="6140790" cy="571504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/>
              <a:t>Физическая культура и спорт: Всего на сумму 4 777 тыс.руб.</a:t>
            </a:r>
            <a:endParaRPr lang="ru-RU" sz="16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571736" y="6143644"/>
            <a:ext cx="5000660" cy="571504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СМИ: Всего на сумму 2 890 тыс.руб.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049" name="Picture 1" descr="C:\Users\Владелец\Desktop\DSC_01031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1537" y="142853"/>
            <a:ext cx="3857653" cy="2571770"/>
          </a:xfrm>
          <a:prstGeom prst="rect">
            <a:avLst/>
          </a:prstGeom>
          <a:noFill/>
        </p:spPr>
      </p:pic>
      <p:pic>
        <p:nvPicPr>
          <p:cNvPr id="2050" name="Picture 2" descr="C:\Users\Владелец\Desktop\downlo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3286124"/>
            <a:ext cx="7643866" cy="2786082"/>
          </a:xfrm>
          <a:prstGeom prst="rect">
            <a:avLst/>
          </a:prstGeom>
          <a:noFill/>
        </p:spPr>
      </p:pic>
      <p:pic>
        <p:nvPicPr>
          <p:cNvPr id="2051" name="Picture 3" descr="C:\Users\Владелец\Desktop\DSC_15101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29189" y="142852"/>
            <a:ext cx="4050027" cy="25717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00100" y="0"/>
            <a:ext cx="7715304" cy="369332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Межбюджетные трансферты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500102" y="3714752"/>
            <a:ext cx="7643898" cy="369332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Всего: 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50 604 тыс.руб.</a:t>
            </a:r>
            <a:endParaRPr lang="ru-RU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1000036" y="5143512"/>
            <a:ext cx="3357586" cy="714380"/>
          </a:xfrm>
          <a:prstGeom prst="rect">
            <a:avLst/>
          </a:prstGeom>
        </p:spPr>
        <p:txBody>
          <a:bodyPr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Дотации на выравнивание бюджетной обеспеченности поселений-48</a:t>
            </a:r>
            <a:r>
              <a:rPr kumimoji="0" lang="ru-RU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779 тыс.руб.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143308" y="5143512"/>
            <a:ext cx="2643206" cy="714380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Иные дотации – 1 800 </a:t>
            </a:r>
            <a:r>
              <a:rPr kumimoji="0" lang="ru-RU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тыс.руб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6572200" y="5143512"/>
            <a:ext cx="2571768" cy="714380"/>
          </a:xfrm>
          <a:prstGeom prst="rect">
            <a:avLst/>
          </a:prstGeom>
        </p:spPr>
        <p:txBody>
          <a:bodyPr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Прочие межбюджетные трансферты –</a:t>
            </a:r>
            <a:r>
              <a:rPr kumimoji="0" lang="ru-RU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25 </a:t>
            </a:r>
            <a:r>
              <a:rPr kumimoji="0" lang="ru-RU" b="0" i="0" u="none" strike="noStrike" kern="1200" cap="none" spc="0" normalizeH="0" noProof="0" dirty="0" err="1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тыс.руб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 rot="10800000" flipV="1">
            <a:off x="3214614" y="4143380"/>
            <a:ext cx="1000132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22" idx="2"/>
          </p:cNvCxnSpPr>
          <p:nvPr/>
        </p:nvCxnSpPr>
        <p:spPr>
          <a:xfrm rot="5400000">
            <a:off x="4774470" y="4595931"/>
            <a:ext cx="1059428" cy="357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6072134" y="4071942"/>
            <a:ext cx="1214446" cy="114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938" name="Picture 2" descr="C:\Users\Владелец\Desktop\downlo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285728"/>
            <a:ext cx="4071966" cy="30490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Схема 19"/>
          <p:cNvGraphicFramePr/>
          <p:nvPr/>
        </p:nvGraphicFramePr>
        <p:xfrm>
          <a:off x="2000232" y="135729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690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Основные параметры местного бюджета на 2019 год</a:t>
            </a:r>
            <a:endParaRPr lang="ru-RU" dirty="0"/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2071670" y="2714620"/>
            <a:ext cx="1571636" cy="796908"/>
          </a:xfrm>
          <a:prstGeom prst="rect">
            <a:avLst/>
          </a:prstGeom>
        </p:spPr>
        <p:txBody>
          <a:bodyPr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579 015 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тыс.руб.</a:t>
            </a: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4000496" y="3000372"/>
            <a:ext cx="2071702" cy="868346"/>
          </a:xfrm>
          <a:prstGeom prst="rect">
            <a:avLst/>
          </a:prstGeom>
        </p:spPr>
        <p:txBody>
          <a:bodyPr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584 145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тыс.руб.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6286512" y="2857496"/>
            <a:ext cx="1571636" cy="796908"/>
          </a:xfrm>
          <a:prstGeom prst="rect">
            <a:avLst/>
          </a:prstGeom>
        </p:spPr>
        <p:txBody>
          <a:bodyPr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5 130 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тыс.руб.</a:t>
            </a: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/>
        </p:nvGraphicFramePr>
        <p:xfrm>
          <a:off x="1500166" y="1357298"/>
          <a:ext cx="7000924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690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Доходы местного бюджета на 2019 год</a:t>
            </a:r>
            <a:endParaRPr lang="ru-RU" dirty="0"/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1857356" y="4500570"/>
            <a:ext cx="2357454" cy="428628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24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403103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тыс.руб.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4000496" y="1785926"/>
            <a:ext cx="2357454" cy="582594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24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169912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тыс.руб.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4929190" y="5429264"/>
            <a:ext cx="3714776" cy="796908"/>
          </a:xfrm>
          <a:prstGeom prst="rect">
            <a:avLst/>
          </a:prstGeom>
        </p:spPr>
        <p:txBody>
          <a:bodyPr anchor="ctr">
            <a:normAutofit fontScale="8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Всего 579 015 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тыс.руб.</a:t>
            </a: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85728"/>
            <a:ext cx="8072462" cy="7143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500" dirty="0" smtClean="0"/>
              <a:t>Структура собственных доходов</a:t>
            </a:r>
            <a:r>
              <a:rPr lang="en-US" sz="3500" dirty="0" smtClean="0"/>
              <a:t> </a:t>
            </a: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>на 2019 год</a:t>
            </a:r>
            <a:endParaRPr lang="ru-RU" sz="35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85852" y="1071546"/>
          <a:ext cx="7077094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214942" y="6215082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Всего 169912 тыс.руб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0"/>
            <a:ext cx="7719274" cy="582594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Сравнительный анализ параметров бюджета на 2018 год и 2019 год</a:t>
            </a:r>
            <a:endParaRPr lang="ru-RU" sz="2000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071538" y="571480"/>
          <a:ext cx="7858180" cy="5849694"/>
        </p:xfrm>
        <a:graphic>
          <a:graphicData uri="http://schemas.openxmlformats.org/drawingml/2006/table">
            <a:tbl>
              <a:tblPr/>
              <a:tblGrid>
                <a:gridCol w="2880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27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65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29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58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71306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/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/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/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тыс.руб.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/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/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94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Наименование  показателя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/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параметры бюджета на 2018 год 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/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фактическое исполнение            за 11 месяцев  2018г 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/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параметры бюджета на 2019 год 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/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отклонение параметров 2019 год к 2018</a:t>
                      </a:r>
                    </a:p>
                  </a:txBody>
                  <a:tcPr marL="5839" marR="5839" marT="5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/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65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Налог на доходы физических лиц</a:t>
                      </a:r>
                    </a:p>
                  </a:txBody>
                  <a:tcPr marL="5839" marR="5839" marT="5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/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96 726,0</a:t>
                      </a:r>
                    </a:p>
                  </a:txBody>
                  <a:tcPr marL="5839" marR="5839" marT="5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/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87 682,1</a:t>
                      </a:r>
                    </a:p>
                  </a:txBody>
                  <a:tcPr marL="5839" marR="5839" marT="5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/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110 700,0</a:t>
                      </a:r>
                    </a:p>
                  </a:txBody>
                  <a:tcPr marL="5839" marR="5839" marT="5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/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13 974,0</a:t>
                      </a:r>
                    </a:p>
                  </a:txBody>
                  <a:tcPr marL="5839" marR="5839" marT="5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/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39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Акцизы  по подакцизным товарам</a:t>
                      </a:r>
                    </a:p>
                  </a:txBody>
                  <a:tcPr marL="5839" marR="5839" marT="5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/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1 086,0</a:t>
                      </a:r>
                    </a:p>
                  </a:txBody>
                  <a:tcPr marL="5839" marR="5839" marT="5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/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919,8</a:t>
                      </a:r>
                    </a:p>
                  </a:txBody>
                  <a:tcPr marL="5839" marR="5839" marT="5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/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1 137,9</a:t>
                      </a:r>
                    </a:p>
                  </a:txBody>
                  <a:tcPr marL="5839" marR="5839" marT="5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/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51,9</a:t>
                      </a:r>
                    </a:p>
                  </a:txBody>
                  <a:tcPr marL="5839" marR="5839" marT="5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/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98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Налог на совокупный доход</a:t>
                      </a:r>
                    </a:p>
                  </a:txBody>
                  <a:tcPr marL="5839" marR="5839" marT="5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/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3 236,2</a:t>
                      </a:r>
                    </a:p>
                  </a:txBody>
                  <a:tcPr marL="5839" marR="5839" marT="5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/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2 608,7</a:t>
                      </a:r>
                    </a:p>
                  </a:txBody>
                  <a:tcPr marL="5839" marR="5839" marT="5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/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3 351,4</a:t>
                      </a:r>
                    </a:p>
                  </a:txBody>
                  <a:tcPr marL="5839" marR="5839" marT="5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/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115,2</a:t>
                      </a:r>
                    </a:p>
                  </a:txBody>
                  <a:tcPr marL="5839" marR="5839" marT="5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/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08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налог на имущество (земельный налог)</a:t>
                      </a:r>
                    </a:p>
                  </a:txBody>
                  <a:tcPr marL="5839" marR="5839" marT="5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/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3 355,4</a:t>
                      </a:r>
                    </a:p>
                  </a:txBody>
                  <a:tcPr marL="5839" marR="5839" marT="5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/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9 885,7</a:t>
                      </a:r>
                    </a:p>
                  </a:txBody>
                  <a:tcPr marL="5839" marR="5839" marT="5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/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11 815,0</a:t>
                      </a:r>
                    </a:p>
                  </a:txBody>
                  <a:tcPr marL="5839" marR="5839" marT="5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/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8 459,6</a:t>
                      </a:r>
                    </a:p>
                  </a:txBody>
                  <a:tcPr marL="5839" marR="5839" marT="5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/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98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государственная пошлина</a:t>
                      </a:r>
                    </a:p>
                  </a:txBody>
                  <a:tcPr marL="5839" marR="5839" marT="5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/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2 300,2</a:t>
                      </a:r>
                    </a:p>
                  </a:txBody>
                  <a:tcPr marL="5839" marR="5839" marT="5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/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2 860,8</a:t>
                      </a:r>
                    </a:p>
                  </a:txBody>
                  <a:tcPr marL="5839" marR="5839" marT="5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/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2 812,0</a:t>
                      </a:r>
                    </a:p>
                  </a:txBody>
                  <a:tcPr marL="5839" marR="5839" marT="5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/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511,8</a:t>
                      </a:r>
                    </a:p>
                  </a:txBody>
                  <a:tcPr marL="5839" marR="5839" marT="5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/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98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итого налоговые доходы </a:t>
                      </a:r>
                    </a:p>
                  </a:txBody>
                  <a:tcPr marL="5839" marR="5839" marT="5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/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106 703,8</a:t>
                      </a:r>
                    </a:p>
                  </a:txBody>
                  <a:tcPr marL="5839" marR="5839" marT="5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/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103 957,1</a:t>
                      </a:r>
                    </a:p>
                  </a:txBody>
                  <a:tcPr marL="5839" marR="5839" marT="5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/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129 816,3</a:t>
                      </a:r>
                    </a:p>
                  </a:txBody>
                  <a:tcPr marL="5839" marR="5839" marT="5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/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23 112,5</a:t>
                      </a:r>
                    </a:p>
                  </a:txBody>
                  <a:tcPr marL="5839" marR="5839" marT="5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/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965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Доходы от использования имущества ( аренда)</a:t>
                      </a:r>
                    </a:p>
                  </a:txBody>
                  <a:tcPr marL="5839" marR="5839" marT="5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/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41 315,0</a:t>
                      </a:r>
                    </a:p>
                  </a:txBody>
                  <a:tcPr marL="5839" marR="5839" marT="5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/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22 877,3</a:t>
                      </a:r>
                    </a:p>
                  </a:txBody>
                  <a:tcPr marL="5839" marR="5839" marT="5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/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33 955,0</a:t>
                      </a:r>
                    </a:p>
                  </a:txBody>
                  <a:tcPr marL="5839" marR="5839" marT="5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/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-7 360,0</a:t>
                      </a:r>
                    </a:p>
                  </a:txBody>
                  <a:tcPr marL="5839" marR="5839" marT="5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/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965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платежи при пользовании природными ресурсами</a:t>
                      </a:r>
                    </a:p>
                  </a:txBody>
                  <a:tcPr marL="5839" marR="5839" marT="5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/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4 000,0</a:t>
                      </a:r>
                    </a:p>
                  </a:txBody>
                  <a:tcPr marL="5839" marR="5839" marT="5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/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535,2</a:t>
                      </a:r>
                    </a:p>
                  </a:txBody>
                  <a:tcPr marL="5839" marR="5839" marT="5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/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5 013,3</a:t>
                      </a:r>
                    </a:p>
                  </a:txBody>
                  <a:tcPr marL="5839" marR="5839" marT="5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/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1 013,3</a:t>
                      </a:r>
                    </a:p>
                  </a:txBody>
                  <a:tcPr marL="5839" marR="5839" marT="5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/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967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5839" marR="5839" marT="5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/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300,0</a:t>
                      </a:r>
                    </a:p>
                  </a:txBody>
                  <a:tcPr marL="5839" marR="5839" marT="5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/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2 592,2</a:t>
                      </a:r>
                    </a:p>
                  </a:txBody>
                  <a:tcPr marL="5839" marR="5839" marT="5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/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500,0</a:t>
                      </a:r>
                    </a:p>
                  </a:txBody>
                  <a:tcPr marL="5839" marR="5839" marT="5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/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200,0</a:t>
                      </a:r>
                    </a:p>
                  </a:txBody>
                  <a:tcPr marL="5839" marR="5839" marT="5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/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69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Штрафы ,санкции ,возмещение ущерба</a:t>
                      </a:r>
                    </a:p>
                  </a:txBody>
                  <a:tcPr marL="5839" marR="5839" marT="5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/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665,0</a:t>
                      </a:r>
                    </a:p>
                  </a:txBody>
                  <a:tcPr marL="5839" marR="5839" marT="5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/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1 494,9</a:t>
                      </a:r>
                    </a:p>
                  </a:txBody>
                  <a:tcPr marL="5839" marR="5839" marT="5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/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613,0</a:t>
                      </a:r>
                    </a:p>
                  </a:txBody>
                  <a:tcPr marL="5839" marR="5839" marT="5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/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-52,0</a:t>
                      </a:r>
                    </a:p>
                  </a:txBody>
                  <a:tcPr marL="5839" marR="5839" marT="5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/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98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итого неналоговые доходы </a:t>
                      </a:r>
                    </a:p>
                  </a:txBody>
                  <a:tcPr marL="5839" marR="5839" marT="5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/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46 280,0</a:t>
                      </a:r>
                    </a:p>
                  </a:txBody>
                  <a:tcPr marL="5839" marR="5839" marT="5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/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27 499,6</a:t>
                      </a:r>
                    </a:p>
                  </a:txBody>
                  <a:tcPr marL="5839" marR="5839" marT="5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/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40 081,3</a:t>
                      </a:r>
                    </a:p>
                  </a:txBody>
                  <a:tcPr marL="5839" marR="5839" marT="5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/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-6 198,8</a:t>
                      </a:r>
                    </a:p>
                  </a:txBody>
                  <a:tcPr marL="5839" marR="5839" marT="5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/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Безвозмездные поступления в 2019 – 2021 годах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285852" y="1285860"/>
          <a:ext cx="7215238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1"/>
          <p:cNvSpPr txBox="1"/>
          <p:nvPr/>
        </p:nvSpPr>
        <p:spPr>
          <a:xfrm>
            <a:off x="2571736" y="4714884"/>
            <a:ext cx="1357322" cy="21431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/>
              <a:t>403  103тыс.руб.</a:t>
            </a:r>
            <a:endParaRPr lang="ru-RU" sz="1200" dirty="0"/>
          </a:p>
        </p:txBody>
      </p:sp>
      <p:sp>
        <p:nvSpPr>
          <p:cNvPr id="5" name="TextBox 1"/>
          <p:cNvSpPr txBox="1"/>
          <p:nvPr/>
        </p:nvSpPr>
        <p:spPr>
          <a:xfrm>
            <a:off x="4214810" y="4857760"/>
            <a:ext cx="1285884" cy="35976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/>
              <a:t>348 402</a:t>
            </a:r>
            <a:r>
              <a:rPr lang="ru-RU" sz="1600" dirty="0" smtClean="0"/>
              <a:t> </a:t>
            </a:r>
            <a:r>
              <a:rPr lang="ru-RU" sz="1200" dirty="0" smtClean="0"/>
              <a:t>тыс.руб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7" name="TextBox 1"/>
          <p:cNvSpPr txBox="1"/>
          <p:nvPr/>
        </p:nvSpPr>
        <p:spPr>
          <a:xfrm>
            <a:off x="6215074" y="5072074"/>
            <a:ext cx="1357322" cy="359765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/>
              <a:t>365 228 тыс.руб.</a:t>
            </a:r>
            <a:endParaRPr lang="ru-RU" sz="1200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0"/>
            <a:ext cx="8143900" cy="79690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70C0"/>
                </a:solidFill>
              </a:rPr>
              <a:t>Структура расходов бюджета на 2019 год</a:t>
            </a:r>
            <a:endParaRPr lang="ru-RU" sz="3200" dirty="0">
              <a:solidFill>
                <a:srgbClr val="0070C0"/>
              </a:solidFill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1435100" y="785794"/>
          <a:ext cx="7499350" cy="54626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71538" y="142852"/>
            <a:ext cx="7358114" cy="369332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Общегосударственные расходы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1538" y="571480"/>
            <a:ext cx="7358114" cy="338554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</a:rPr>
              <a:t>Всего: </a:t>
            </a:r>
            <a:r>
              <a:rPr lang="en-US" sz="1600" b="1" dirty="0" smtClean="0">
                <a:solidFill>
                  <a:schemeClr val="accent3">
                    <a:lumMod val="50000"/>
                  </a:schemeClr>
                </a:solidFill>
              </a:rPr>
              <a:t>28 823.7 </a:t>
            </a: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</a:rPr>
              <a:t>тыс. рублей</a:t>
            </a:r>
            <a:endParaRPr lang="ru-RU" sz="1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9" name="Рисунок 8" descr="foto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4414" y="1071546"/>
            <a:ext cx="3134966" cy="2643207"/>
          </a:xfrm>
          <a:prstGeom prst="rect">
            <a:avLst/>
          </a:prstGeom>
        </p:spPr>
      </p:pic>
      <p:sp>
        <p:nvSpPr>
          <p:cNvPr id="19" name="Прямоугольник 18"/>
          <p:cNvSpPr/>
          <p:nvPr/>
        </p:nvSpPr>
        <p:spPr>
          <a:xfrm>
            <a:off x="2214546" y="5286388"/>
            <a:ext cx="5143536" cy="1000132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20000">
                <a:srgbClr val="FEE7F2">
                  <a:alpha val="68000"/>
                </a:srgbClr>
              </a:gs>
              <a:gs pos="36000">
                <a:srgbClr val="FAC77D">
                  <a:alpha val="39000"/>
                </a:srgbClr>
              </a:gs>
              <a:gs pos="61000">
                <a:srgbClr val="FBA97D">
                  <a:alpha val="12000"/>
                </a:srgbClr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/>
              <a:t>«</a:t>
            </a:r>
            <a:r>
              <a:rPr lang="ru-RU" sz="1600" dirty="0" smtClean="0">
                <a:solidFill>
                  <a:schemeClr val="tx1"/>
                </a:solidFill>
              </a:rPr>
              <a:t>Резервный фонд» предусмотрено расходов в размере 500,0 тыс. рублей. </a:t>
            </a:r>
            <a:endParaRPr lang="ru-RU" sz="1600" dirty="0">
              <a:solidFill>
                <a:schemeClr val="tx1"/>
              </a:solidFill>
            </a:endParaRPr>
          </a:p>
        </p:txBody>
      </p:sp>
      <p:pic>
        <p:nvPicPr>
          <p:cNvPr id="18433" name="Picture 1" descr="C:\Users\Владелец\Desktop\339540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00562" y="2000240"/>
            <a:ext cx="4420386" cy="30003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42976" y="142852"/>
            <a:ext cx="7643898" cy="369332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Национальная безопасность и правоохранительная деятельность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628" y="1000108"/>
            <a:ext cx="3571900" cy="2000264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20000">
                <a:srgbClr val="FEE7F2">
                  <a:alpha val="68000"/>
                </a:srgbClr>
              </a:gs>
              <a:gs pos="36000">
                <a:srgbClr val="FAC77D">
                  <a:alpha val="39000"/>
                </a:srgbClr>
              </a:gs>
              <a:gs pos="61000">
                <a:srgbClr val="FBA97D">
                  <a:alpha val="12000"/>
                </a:srgbClr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«Защита населения и территории от 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ЧС природного и техногенного характера, гражданская оборона» в 2019 году предусмотрено 3 483  тыс. рублей</a:t>
            </a:r>
            <a:endParaRPr lang="ru-RU" sz="1600" b="1" dirty="0">
              <a:solidFill>
                <a:schemeClr val="tx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71538" y="3571876"/>
            <a:ext cx="3643338" cy="1857388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20000">
                <a:srgbClr val="FEE7F2">
                  <a:alpha val="68000"/>
                </a:srgbClr>
              </a:gs>
              <a:gs pos="36000">
                <a:srgbClr val="FAC77D">
                  <a:alpha val="39000"/>
                </a:srgbClr>
              </a:gs>
              <a:gs pos="61000">
                <a:srgbClr val="FBA97D">
                  <a:alpha val="12000"/>
                </a:srgbClr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«Обеспечение пожарной безопасности»  на поддержку социально-ориентированных некоммерческих организаций в 2019 году предусмотрено 300,0 тыс. рублей</a:t>
            </a:r>
            <a:endParaRPr lang="ru-RU" sz="1600" b="1" dirty="0">
              <a:solidFill>
                <a:schemeClr val="tx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85852" y="571480"/>
            <a:ext cx="7643898" cy="369332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Всего: 3 783 тыс.руб.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6386" name="Picture 2" descr="C:\Users\Владелец\Desktop\DSC_17041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1538" y="928670"/>
            <a:ext cx="3775666" cy="2500330"/>
          </a:xfrm>
          <a:prstGeom prst="rect">
            <a:avLst/>
          </a:prstGeom>
          <a:noFill/>
        </p:spPr>
      </p:pic>
      <p:pic>
        <p:nvPicPr>
          <p:cNvPr id="16387" name="Picture 3" descr="C:\Users\Владелец\Desktop\DSC_130118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6314" y="3571876"/>
            <a:ext cx="3857652" cy="2571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608</TotalTime>
  <Words>754</Words>
  <Application>Microsoft Office PowerPoint</Application>
  <PresentationFormat>Экран (4:3)</PresentationFormat>
  <Paragraphs>147</Paragraphs>
  <Slides>17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6" baseType="lpstr">
      <vt:lpstr>Arial Unicode MS</vt:lpstr>
      <vt:lpstr>Calibri</vt:lpstr>
      <vt:lpstr>Century Gothic</vt:lpstr>
      <vt:lpstr>Corbel</vt:lpstr>
      <vt:lpstr>Gill Sans MT</vt:lpstr>
      <vt:lpstr>Times New Roman</vt:lpstr>
      <vt:lpstr>Verdana</vt:lpstr>
      <vt:lpstr>Wingdings 2</vt:lpstr>
      <vt:lpstr>Солнцестояние</vt:lpstr>
      <vt:lpstr>Презентация PowerPoint</vt:lpstr>
      <vt:lpstr>Основные параметры местного бюджета на 2019 год</vt:lpstr>
      <vt:lpstr>Доходы местного бюджета на 2019 год</vt:lpstr>
      <vt:lpstr>Структура собственных доходов  на 2019 год</vt:lpstr>
      <vt:lpstr>Сравнительный анализ параметров бюджета на 2018 год и 2019 год</vt:lpstr>
      <vt:lpstr>Безвозмездные поступления в 2019 – 2021 годах</vt:lpstr>
      <vt:lpstr>Структура расходов бюджета на 2019 год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Физическая культура и спорт: Всего на сумму 4 777 тыс.руб.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РЕШЕНИЯ СОВЕТА ДЕПУТАТОВ БЕЙСКОГО РАЙОНА   «О местном бюджете муниципального образования Бейский район на 2014 год  и на плановый период 2015 и 2016 годов» </dc:title>
  <dc:creator>Comp4</dc:creator>
  <cp:lastModifiedBy>Пользователь</cp:lastModifiedBy>
  <cp:revision>95</cp:revision>
  <dcterms:created xsi:type="dcterms:W3CDTF">2013-11-20T08:43:40Z</dcterms:created>
  <dcterms:modified xsi:type="dcterms:W3CDTF">2020-05-29T07:58:02Z</dcterms:modified>
</cp:coreProperties>
</file>