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7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82" autoAdjust="0"/>
    <p:restoredTop sz="94660"/>
  </p:normalViewPr>
  <p:slideViewPr>
    <p:cSldViewPr>
      <p:cViewPr varScale="1">
        <p:scale>
          <a:sx n="108" d="100"/>
          <a:sy n="108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0000000000014E-2"/>
          <c:y val="9.8015748031496264E-2"/>
          <c:w val="0.63585941601050033"/>
          <c:h val="0.82073425196850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BFCE-498C-A0EB-802544D4E2A0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197533</c:v>
                </c:pt>
                <c:pt idx="1">
                  <c:v>540253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E-498C-A0EB-802544D4E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0268484560043"/>
          <c:y val="0.41666806102362247"/>
          <c:w val="0.33521303759332333"/>
          <c:h val="0.166663877952755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85"/>
          <c:h val="0.823538556068497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55-44B3-AE2C-131D896D236F}"/>
                </c:ext>
              </c:extLst>
            </c:dLbl>
            <c:dLbl>
              <c:idx val="1"/>
              <c:layout>
                <c:manualLayout>
                  <c:x val="5.3941914576802287E-2"/>
                  <c:y val="-6.74366056144362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55-44B3-AE2C-131D896D236F}"/>
                </c:ext>
              </c:extLst>
            </c:dLbl>
            <c:dLbl>
              <c:idx val="2"/>
              <c:layout>
                <c:manualLayout>
                  <c:x val="-6.2297403303000515E-2"/>
                  <c:y val="0.101963646061878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55-44B3-AE2C-131D896D236F}"/>
                </c:ext>
              </c:extLst>
            </c:dLbl>
            <c:dLbl>
              <c:idx val="3"/>
              <c:layout>
                <c:manualLayout>
                  <c:x val="1.963998217347409E-2"/>
                  <c:y val="7.0885831476042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55-44B3-AE2C-131D896D236F}"/>
                </c:ext>
              </c:extLst>
            </c:dLbl>
            <c:dLbl>
              <c:idx val="4"/>
              <c:layout>
                <c:manualLayout>
                  <c:x val="-3.7070159022898404E-2"/>
                  <c:y val="0.100102206798557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55-44B3-AE2C-131D896D236F}"/>
                </c:ext>
              </c:extLst>
            </c:dLbl>
            <c:dLbl>
              <c:idx val="5"/>
              <c:layout>
                <c:manualLayout>
                  <c:x val="-7.4494276888225658E-2"/>
                  <c:y val="-0.137727414184226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55-44B3-AE2C-131D896D236F}"/>
                </c:ext>
              </c:extLst>
            </c:dLbl>
            <c:dLbl>
              <c:idx val="6"/>
              <c:layout>
                <c:manualLayout>
                  <c:x val="0"/>
                  <c:y val="2.72523763705298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55-44B3-AE2C-131D896D23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Прочие доходы</c:v>
                </c:pt>
                <c:pt idx="5">
                  <c:v>Налог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122332.6</c:v>
                </c:pt>
                <c:pt idx="1">
                  <c:v>1120.5999999999999</c:v>
                </c:pt>
                <c:pt idx="2">
                  <c:v>9390.7999999999938</c:v>
                </c:pt>
                <c:pt idx="3">
                  <c:v>3008</c:v>
                </c:pt>
                <c:pt idx="4" formatCode="General">
                  <c:v>2000</c:v>
                </c:pt>
                <c:pt idx="5">
                  <c:v>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55-44B3-AE2C-131D896D2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  <c:overlay val="0"/>
    </c:title>
    <c:autoTitleDeleted val="0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540253.9</c:v>
                </c:pt>
                <c:pt idx="1">
                  <c:v>436345.75400000002</c:v>
                </c:pt>
                <c:pt idx="2">
                  <c:v>452071.8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3-4182-AA29-2F06C4F34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747520"/>
        <c:axId val="56749056"/>
        <c:axId val="75314944"/>
      </c:bar3DChart>
      <c:catAx>
        <c:axId val="567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749056"/>
        <c:crossesAt val="80000"/>
        <c:auto val="1"/>
        <c:lblAlgn val="ctr"/>
        <c:lblOffset val="100"/>
        <c:noMultiLvlLbl val="0"/>
      </c:catAx>
      <c:valAx>
        <c:axId val="56749056"/>
        <c:scaling>
          <c:orientation val="minMax"/>
          <c:min val="8000"/>
        </c:scaling>
        <c:delete val="1"/>
        <c:axPos val="l"/>
        <c:majorGridlines/>
        <c:numFmt formatCode="#,##0.00" sourceLinked="1"/>
        <c:majorTickMark val="out"/>
        <c:minorTickMark val="none"/>
        <c:tickLblPos val="nextTo"/>
        <c:crossAx val="56747520"/>
        <c:crosses val="autoZero"/>
        <c:crossBetween val="between"/>
        <c:majorUnit val="35000"/>
        <c:minorUnit val="60"/>
      </c:valAx>
      <c:serAx>
        <c:axId val="75314944"/>
        <c:scaling>
          <c:orientation val="minMax"/>
        </c:scaling>
        <c:delete val="1"/>
        <c:axPos val="b"/>
        <c:majorTickMark val="out"/>
        <c:minorTickMark val="none"/>
        <c:tickLblPos val="nextTo"/>
        <c:crossAx val="56749056"/>
        <c:crossesAt val="80000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F6-4237-A711-B3C574E93BE4}"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F6-4237-A711-B3C574E93BE4}"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F6-4237-A711-B3C574E93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  <c:pt idx="10">
                  <c:v>  ОБСЛУЖИВАНИЕ ГОСУДАРСТВЕННОГО И МУНИЦИПАЛЬНОГО ДОЛГА</c:v>
                </c:pt>
                <c:pt idx="11">
                  <c:v>  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33921.199999999997</c:v>
                </c:pt>
                <c:pt idx="1">
                  <c:v>4258</c:v>
                </c:pt>
                <c:pt idx="2">
                  <c:v>24244</c:v>
                </c:pt>
                <c:pt idx="3">
                  <c:v>1245</c:v>
                </c:pt>
                <c:pt idx="4">
                  <c:v>1000</c:v>
                </c:pt>
                <c:pt idx="5">
                  <c:v>492910.06</c:v>
                </c:pt>
                <c:pt idx="6">
                  <c:v>38345.01</c:v>
                </c:pt>
                <c:pt idx="7">
                  <c:v>72754.939999999988</c:v>
                </c:pt>
                <c:pt idx="8">
                  <c:v>7398</c:v>
                </c:pt>
                <c:pt idx="9">
                  <c:v>4318</c:v>
                </c:pt>
                <c:pt idx="10" formatCode="General">
                  <c:v>50</c:v>
                </c:pt>
                <c:pt idx="11">
                  <c:v>62411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F6-4237-A711-B3C574E93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Публичные слушания по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ПРОЕКТУ РЕШЕНИЯ СОВЕТА ДЕПУТАТОВ БЕЙСКОГО РАЙОНА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«О местном бюджете муниципального образования Бейский район на 201</a:t>
            </a:r>
            <a:r>
              <a:rPr lang="en-US" sz="3600" dirty="0" smtClean="0">
                <a:latin typeface="Bookman Old Style" pitchFamily="18" charset="0"/>
              </a:rPr>
              <a:t>9</a:t>
            </a:r>
            <a:r>
              <a:rPr lang="ru-RU" sz="3600" dirty="0" smtClean="0">
                <a:latin typeface="Bookman Old Style" pitchFamily="18" charset="0"/>
              </a:rPr>
              <a:t> год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и на плановый период 20</a:t>
            </a:r>
            <a:r>
              <a:rPr lang="en-US" sz="3600" dirty="0" smtClean="0">
                <a:latin typeface="Bookman Old Style" pitchFamily="18" charset="0"/>
              </a:rPr>
              <a:t>20</a:t>
            </a:r>
            <a:r>
              <a:rPr lang="ru-RU" sz="3600" dirty="0" smtClean="0">
                <a:latin typeface="Bookman Old Style" pitchFamily="18" charset="0"/>
              </a:rPr>
              <a:t> и 20</a:t>
            </a:r>
            <a:r>
              <a:rPr lang="en-US" sz="3600" dirty="0" smtClean="0">
                <a:latin typeface="Bookman Old Style" pitchFamily="18" charset="0"/>
              </a:rPr>
              <a:t>21</a:t>
            </a:r>
            <a:r>
              <a:rPr lang="ru-RU" sz="3600" dirty="0" smtClean="0">
                <a:latin typeface="Bookman Old Style" pitchFamily="18" charset="0"/>
              </a:rPr>
              <a:t> годов»</a:t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07154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1 245 тыс.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2020 году предусмотрено 45,0 тыс.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357694"/>
            <a:ext cx="3429024" cy="1000132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«Коммунальное хозяйство» в 2020 году предусмотрено 1 200,0 тыс. рублей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«Охрана окружающей среды»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5286388"/>
            <a:ext cx="5929354" cy="7858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Всего 1 000,0 тыс.рублей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41" name="Picture 1" descr="C:\Users\Владелец\Desktop\Контейнер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04"/>
            <a:ext cx="626887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119103 тыс.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348552,37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«Дополнительное образование детей: 8 478,40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:182,90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3671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492910тыс.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2 450,0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6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:14 143тыс.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273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38 345 тыс.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2020 год предусмотрено 26 501,01 тыс.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2020 год предусмотрено 11 844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72 754,9 тыс.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2020 год предусмотрены выплаты в размере 3 552 тыс.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2020 год 66 881,00 тыс.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2020 году предусмотрено 1 849,94  тыс. рублей (улучшение жилищных условий граждан, молодых семей и молодых специалистов, проживающих в сельской местности).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2020 год предусмотрено 472,00  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</a:t>
            </a:r>
            <a:r>
              <a:rPr lang="ru-RU" smtClean="0"/>
              <a:t>на 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2714620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737787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2071702" cy="86834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742855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5 068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2020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4286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540253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197533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737786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2020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737 787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2020 – 2022 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571736" y="4714884"/>
            <a:ext cx="1357322" cy="2143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540 253,90 тыс.руб.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214810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436345,7тыс.руб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215074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452071,8тыс.руб.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2020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33 921 тыс.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«Защита населения и территории от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ЧС природного и техногенного характера, гражданская оборона» в 2020 году предусмотрено 3 628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«Обеспечение пожарной безопасности»  на поддержку социально-ориентированных некоммерческих организаций в 2020 году предусмотрено 630,0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4258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24 244тыс.руб.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1 120,6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1 660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</TotalTime>
  <Words>424</Words>
  <Application>Microsoft Office PowerPoint</Application>
  <PresentationFormat>Экран (4:3)</PresentationFormat>
  <Paragraphs>67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Bookman Old Style</vt:lpstr>
      <vt:lpstr>Calibri</vt:lpstr>
      <vt:lpstr>Century Gothic</vt:lpstr>
      <vt:lpstr>Corbel</vt:lpstr>
      <vt:lpstr>Gill Sans MT</vt:lpstr>
      <vt:lpstr>Times New Roman</vt:lpstr>
      <vt:lpstr>Verdana</vt:lpstr>
      <vt:lpstr>Wingdings 2</vt:lpstr>
      <vt:lpstr>Солнцестояние</vt:lpstr>
      <vt:lpstr>Публичные слушания по  ПРОЕКТУ РЕШЕНИЯ СОВЕТА ДЕПУТАТОВ БЕЙСКОГО РАЙОНА   «О местном бюджете муниципального образования Бейский район на 2019 год  и на плановый период 2020 и 2021 годов» </vt:lpstr>
      <vt:lpstr>Основные параметры местного бюджета на 2020 год</vt:lpstr>
      <vt:lpstr>Доходы местного бюджета на 2020 год</vt:lpstr>
      <vt:lpstr>Структура собственных доходов  на 2020 год</vt:lpstr>
      <vt:lpstr>Безвозмездные поступления в 2020 – 2022 годах</vt:lpstr>
      <vt:lpstr>Структура расходов бюджета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Пользователь</cp:lastModifiedBy>
  <cp:revision>108</cp:revision>
  <dcterms:created xsi:type="dcterms:W3CDTF">2013-11-20T08:43:40Z</dcterms:created>
  <dcterms:modified xsi:type="dcterms:W3CDTF">2020-05-29T07:57:35Z</dcterms:modified>
</cp:coreProperties>
</file>