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71" r:id="rId4"/>
    <p:sldId id="258" r:id="rId5"/>
    <p:sldId id="272" r:id="rId6"/>
    <p:sldId id="260" r:id="rId7"/>
    <p:sldId id="263" r:id="rId8"/>
    <p:sldId id="264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182" autoAdjust="0"/>
    <p:restoredTop sz="94660"/>
  </p:normalViewPr>
  <p:slideViewPr>
    <p:cSldViewPr>
      <p:cViewPr varScale="1">
        <p:scale>
          <a:sx n="110" d="100"/>
          <a:sy n="110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250000000000014E-2"/>
          <c:y val="9.8015748031496305E-2"/>
          <c:w val="0.635859416010501"/>
          <c:h val="0.820734251968504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214826.4</c:v>
                </c:pt>
                <c:pt idx="1">
                  <c:v>636995.6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90268484560043"/>
          <c:y val="0.41666806102362264"/>
          <c:w val="0.33521303759332333"/>
          <c:h val="0.166663877952755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2575774745962"/>
          <c:y val="4.541386044288543E-2"/>
          <c:w val="0.8394660909342444"/>
          <c:h val="0.823538556068497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3727484168715121"/>
                  <c:y val="-1.055571190918579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3941914576802287E-2"/>
                  <c:y val="-6.74366056144362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990284147702435E-2"/>
                  <c:y val="8.04272966403217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63998217347409E-2"/>
                  <c:y val="7.08858314760423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5909778787734064"/>
                  <c:y val="7.43374917989086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859019252817612"/>
                  <c:y val="-0.181527429683629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2.72523763705298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Прочие доходы</c:v>
                </c:pt>
                <c:pt idx="5">
                  <c:v>Налог на совокупный доход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128001.1</c:v>
                </c:pt>
                <c:pt idx="1">
                  <c:v>1346</c:v>
                </c:pt>
                <c:pt idx="2">
                  <c:v>7332</c:v>
                </c:pt>
                <c:pt idx="3">
                  <c:v>2837</c:v>
                </c:pt>
                <c:pt idx="4" formatCode="General">
                  <c:v>2200</c:v>
                </c:pt>
                <c:pt idx="5">
                  <c:v>3807.8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Объем </a:t>
            </a:r>
            <a:r>
              <a:rPr lang="ru-RU" dirty="0"/>
              <a:t>безвозмездных поступлений</a:t>
            </a:r>
          </a:p>
        </c:rich>
      </c:tx>
      <c:layout>
        <c:manualLayout>
          <c:xMode val="edge"/>
          <c:yMode val="edge"/>
          <c:x val="0.20771151277338323"/>
          <c:y val="9.749035707931715E-2"/>
        </c:manualLayout>
      </c:layout>
      <c:overlay val="0"/>
    </c:title>
    <c:autoTitleDeleted val="0"/>
    <c:view3D>
      <c:rotX val="1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Обьем безвозмездных поступлений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636995.6</c:v>
                </c:pt>
                <c:pt idx="1">
                  <c:v>354036.3</c:v>
                </c:pt>
                <c:pt idx="2">
                  <c:v>367416.1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784552"/>
        <c:axId val="165784944"/>
        <c:axId val="196791432"/>
      </c:bar3DChart>
      <c:catAx>
        <c:axId val="165784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5784944"/>
        <c:crossesAt val="80000"/>
        <c:auto val="1"/>
        <c:lblAlgn val="ctr"/>
        <c:lblOffset val="100"/>
        <c:noMultiLvlLbl val="0"/>
      </c:catAx>
      <c:valAx>
        <c:axId val="165784944"/>
        <c:scaling>
          <c:orientation val="minMax"/>
          <c:min val="8000"/>
        </c:scaling>
        <c:delete val="1"/>
        <c:axPos val="l"/>
        <c:majorGridlines/>
        <c:numFmt formatCode="#,##0.00" sourceLinked="1"/>
        <c:majorTickMark val="out"/>
        <c:minorTickMark val="none"/>
        <c:tickLblPos val="nextTo"/>
        <c:crossAx val="165784552"/>
        <c:crosses val="autoZero"/>
        <c:crossBetween val="between"/>
        <c:majorUnit val="35000"/>
        <c:minorUnit val="60"/>
      </c:valAx>
      <c:serAx>
        <c:axId val="196791432"/>
        <c:scaling>
          <c:orientation val="minMax"/>
        </c:scaling>
        <c:delete val="1"/>
        <c:axPos val="b"/>
        <c:majorTickMark val="out"/>
        <c:minorTickMark val="none"/>
        <c:tickLblPos val="nextTo"/>
        <c:crossAx val="165784944"/>
        <c:crossesAt val="80000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1.0897993654374884E-2"/>
                  <c:y val="-1.7079027848612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7888350323694734E-3"/>
                  <c:y val="-4.0928999821696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380752998593213E-2"/>
                  <c:y val="1.929701684507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  ОБЩЕГОСУДАРСТВЕННЫЕ ВОПРОСЫ</c:v>
                </c:pt>
                <c:pt idx="1">
                  <c:v>  НАЦИОНАЛЬНАЯ БЕЗОПАСНОСТЬ И ПРАВООХРАНИТЕЛЬНАЯ ДЕЯТЕЛЬНОСТЬ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ОБРАЗОВАНИЕ</c:v>
                </c:pt>
                <c:pt idx="5">
                  <c:v>  ФИЗИЧЕСКАЯ КУЛЬТУРА И СПОРТ</c:v>
                </c:pt>
                <c:pt idx="6">
                  <c:v>  СРЕДСТВА МАССОВОЙ ИНФОРМАЦИИ</c:v>
                </c:pt>
                <c:pt idx="7">
                  <c:v>  МЕЖБЮДЖЕТНЫЕ ТРАНСФЕРТЫ ОБЩЕГО ХАРАКТЕРА БЮДЖЕТАМ БЮДЖЕТНОЙ СИСТЕМЫ РОССИЙСКОЙ ФЕДЕРАЦИИ</c:v>
                </c:pt>
                <c:pt idx="8">
                  <c:v>    Дотации на выравнивание бюджетной обеспеченности субъектов Российской Федерации и муниципальных образований</c:v>
                </c:pt>
                <c:pt idx="9">
                  <c:v>    Иные дотации</c:v>
                </c:pt>
                <c:pt idx="10">
                  <c:v>    Прочие межбюджетные трансферты общего характера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82983.600000000006</c:v>
                </c:pt>
                <c:pt idx="1">
                  <c:v>8613.6</c:v>
                </c:pt>
                <c:pt idx="2">
                  <c:v>20349.3</c:v>
                </c:pt>
                <c:pt idx="3">
                  <c:v>12778.5</c:v>
                </c:pt>
                <c:pt idx="4">
                  <c:v>0</c:v>
                </c:pt>
                <c:pt idx="5">
                  <c:v>12439.5</c:v>
                </c:pt>
                <c:pt idx="6">
                  <c:v>6790</c:v>
                </c:pt>
                <c:pt idx="7">
                  <c:v>79038</c:v>
                </c:pt>
                <c:pt idx="8">
                  <c:v>61550</c:v>
                </c:pt>
                <c:pt idx="9">
                  <c:v>14475</c:v>
                </c:pt>
                <c:pt idx="10">
                  <c:v>3013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6F86C-6665-4D65-B605-08E6BE4DA89A}" type="doc">
      <dgm:prSet loTypeId="urn:microsoft.com/office/officeart/2005/8/layout/hProcess4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38C5C6C-EC19-410F-9676-5BDD2592DFBB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F4570747-2D59-4EC4-8DD5-D351DAD3F5CD}" type="parTrans" cxnId="{269ACF8E-0D55-4FF5-A499-F44953514D0C}">
      <dgm:prSet/>
      <dgm:spPr/>
      <dgm:t>
        <a:bodyPr/>
        <a:lstStyle/>
        <a:p>
          <a:endParaRPr lang="ru-RU"/>
        </a:p>
      </dgm:t>
    </dgm:pt>
    <dgm:pt modelId="{0B561794-8FC3-42A5-90CC-0D32E5D5069E}" type="sibTrans" cxnId="{269ACF8E-0D55-4FF5-A499-F44953514D0C}">
      <dgm:prSet/>
      <dgm:spPr/>
      <dgm:t>
        <a:bodyPr/>
        <a:lstStyle/>
        <a:p>
          <a:endParaRPr lang="ru-RU"/>
        </a:p>
      </dgm:t>
    </dgm:pt>
    <dgm:pt modelId="{A0794656-E864-457A-A235-62310EECF20B}">
      <dgm:prSet phldrT="[Текст]"/>
      <dgm:spPr/>
      <dgm:t>
        <a:bodyPr/>
        <a:lstStyle/>
        <a:p>
          <a:endParaRPr lang="ru-RU" dirty="0"/>
        </a:p>
      </dgm:t>
    </dgm:pt>
    <dgm:pt modelId="{8EB78D4B-ECC1-449E-8C26-706FF3C96199}" type="parTrans" cxnId="{3DABE631-C31E-4988-9ABC-2C4D4016A2C2}">
      <dgm:prSet/>
      <dgm:spPr/>
      <dgm:t>
        <a:bodyPr/>
        <a:lstStyle/>
        <a:p>
          <a:endParaRPr lang="ru-RU"/>
        </a:p>
      </dgm:t>
    </dgm:pt>
    <dgm:pt modelId="{7B7B4F2A-27DE-4CBD-96FC-A77ED369274C}" type="sibTrans" cxnId="{3DABE631-C31E-4988-9ABC-2C4D4016A2C2}">
      <dgm:prSet/>
      <dgm:spPr/>
      <dgm:t>
        <a:bodyPr/>
        <a:lstStyle/>
        <a:p>
          <a:endParaRPr lang="ru-RU"/>
        </a:p>
      </dgm:t>
    </dgm:pt>
    <dgm:pt modelId="{7A725DE1-E7D1-463D-99B9-04E68522CA87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A8D88267-E731-446E-BF71-BFAE33EE9D18}" type="parTrans" cxnId="{F4B503EC-557B-4678-A0A6-250940ECE98E}">
      <dgm:prSet/>
      <dgm:spPr/>
      <dgm:t>
        <a:bodyPr/>
        <a:lstStyle/>
        <a:p>
          <a:endParaRPr lang="ru-RU"/>
        </a:p>
      </dgm:t>
    </dgm:pt>
    <dgm:pt modelId="{66314980-E131-429B-B40D-FF38A5CED159}" type="sibTrans" cxnId="{F4B503EC-557B-4678-A0A6-250940ECE98E}">
      <dgm:prSet/>
      <dgm:spPr/>
      <dgm:t>
        <a:bodyPr/>
        <a:lstStyle/>
        <a:p>
          <a:endParaRPr lang="ru-RU"/>
        </a:p>
      </dgm:t>
    </dgm:pt>
    <dgm:pt modelId="{807210C5-84F6-4504-9AAF-A24E26714DFC}">
      <dgm:prSet phldrT="[Текст]"/>
      <dgm:spPr/>
      <dgm:t>
        <a:bodyPr/>
        <a:lstStyle/>
        <a:p>
          <a:r>
            <a:rPr lang="ru-RU" dirty="0" smtClean="0"/>
            <a:t>Дефицит</a:t>
          </a:r>
          <a:endParaRPr lang="ru-RU" dirty="0"/>
        </a:p>
      </dgm:t>
    </dgm:pt>
    <dgm:pt modelId="{1CEFC474-282F-4CCD-99A3-04EEEE1FD920}" type="parTrans" cxnId="{062D855D-4AF9-47FC-A8EC-0DEBC299230B}">
      <dgm:prSet/>
      <dgm:spPr/>
      <dgm:t>
        <a:bodyPr/>
        <a:lstStyle/>
        <a:p>
          <a:endParaRPr lang="ru-RU"/>
        </a:p>
      </dgm:t>
    </dgm:pt>
    <dgm:pt modelId="{EB509F55-00A5-4B77-AEB8-89144875DC65}" type="sibTrans" cxnId="{062D855D-4AF9-47FC-A8EC-0DEBC299230B}">
      <dgm:prSet/>
      <dgm:spPr/>
      <dgm:t>
        <a:bodyPr/>
        <a:lstStyle/>
        <a:p>
          <a:endParaRPr lang="ru-RU"/>
        </a:p>
      </dgm:t>
    </dgm:pt>
    <dgm:pt modelId="{394EB293-04C1-43E7-A8B4-88C592C8B41E}" type="pres">
      <dgm:prSet presAssocID="{7B26F86C-6665-4D65-B605-08E6BE4DA8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C9E636-52C3-471E-8A21-5F328D4EFF22}" type="pres">
      <dgm:prSet presAssocID="{7B26F86C-6665-4D65-B605-08E6BE4DA89A}" presName="tSp" presStyleCnt="0"/>
      <dgm:spPr/>
    </dgm:pt>
    <dgm:pt modelId="{BC7EEC46-B592-466F-9B00-DDE7D5A41394}" type="pres">
      <dgm:prSet presAssocID="{7B26F86C-6665-4D65-B605-08E6BE4DA89A}" presName="bSp" presStyleCnt="0"/>
      <dgm:spPr/>
    </dgm:pt>
    <dgm:pt modelId="{216EF700-E433-40F7-9D50-DF84B8481805}" type="pres">
      <dgm:prSet presAssocID="{7B26F86C-6665-4D65-B605-08E6BE4DA89A}" presName="process" presStyleCnt="0"/>
      <dgm:spPr/>
    </dgm:pt>
    <dgm:pt modelId="{B83C2782-0169-4F54-9D0B-5ED06D59EC74}" type="pres">
      <dgm:prSet presAssocID="{E38C5C6C-EC19-410F-9676-5BDD2592DFBB}" presName="composite1" presStyleCnt="0"/>
      <dgm:spPr/>
    </dgm:pt>
    <dgm:pt modelId="{C06B5138-EA14-4EB8-8E77-77EDE1F6EB27}" type="pres">
      <dgm:prSet presAssocID="{E38C5C6C-EC19-410F-9676-5BDD2592DFBB}" presName="dummyNode1" presStyleLbl="node1" presStyleIdx="0" presStyleCnt="3"/>
      <dgm:spPr/>
    </dgm:pt>
    <dgm:pt modelId="{0CAB0DDC-2259-4965-B95A-CA70245A3BA6}" type="pres">
      <dgm:prSet presAssocID="{E38C5C6C-EC19-410F-9676-5BDD2592DFBB}" presName="childNode1" presStyleLbl="bgAcc1" presStyleIdx="0" presStyleCnt="3" custLinFactNeighborX="4196" custLinFactNeighborY="-3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7BAA2-7D2B-45B9-8C39-48D7430E6B95}" type="pres">
      <dgm:prSet presAssocID="{E38C5C6C-EC19-410F-9676-5BDD2592DFB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D7578-84AA-4024-B791-D855A54A0F11}" type="pres">
      <dgm:prSet presAssocID="{E38C5C6C-EC19-410F-9676-5BDD2592DFB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31377-87D4-4EEE-B289-D962F78FFFAC}" type="pres">
      <dgm:prSet presAssocID="{E38C5C6C-EC19-410F-9676-5BDD2592DFBB}" presName="connSite1" presStyleCnt="0"/>
      <dgm:spPr/>
    </dgm:pt>
    <dgm:pt modelId="{1B9A1A05-6655-4F92-AFA4-00DD3DEE6AC2}" type="pres">
      <dgm:prSet presAssocID="{0B561794-8FC3-42A5-90CC-0D32E5D5069E}" presName="Name9" presStyleLbl="sibTrans2D1" presStyleIdx="0" presStyleCnt="2"/>
      <dgm:spPr/>
      <dgm:t>
        <a:bodyPr/>
        <a:lstStyle/>
        <a:p>
          <a:endParaRPr lang="ru-RU"/>
        </a:p>
      </dgm:t>
    </dgm:pt>
    <dgm:pt modelId="{C6D2D984-A1CB-4F24-B9A9-D390E9BF4061}" type="pres">
      <dgm:prSet presAssocID="{7A725DE1-E7D1-463D-99B9-04E68522CA87}" presName="composite2" presStyleCnt="0"/>
      <dgm:spPr/>
    </dgm:pt>
    <dgm:pt modelId="{FE271131-72EB-46F3-B430-2DF5EBC3F138}" type="pres">
      <dgm:prSet presAssocID="{7A725DE1-E7D1-463D-99B9-04E68522CA87}" presName="dummyNode2" presStyleLbl="node1" presStyleIdx="0" presStyleCnt="3"/>
      <dgm:spPr/>
    </dgm:pt>
    <dgm:pt modelId="{B258A59F-CFEA-4C95-B7F3-21526D870C47}" type="pres">
      <dgm:prSet presAssocID="{7A725DE1-E7D1-463D-99B9-04E68522CA8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833ED-3282-43C3-86FF-7C24247783E7}" type="pres">
      <dgm:prSet presAssocID="{7A725DE1-E7D1-463D-99B9-04E68522CA8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E9098-1C08-46CD-AB9D-4568395833B6}" type="pres">
      <dgm:prSet presAssocID="{7A725DE1-E7D1-463D-99B9-04E68522CA8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29D4F-4291-44C0-81F9-DF55E93B20C7}" type="pres">
      <dgm:prSet presAssocID="{7A725DE1-E7D1-463D-99B9-04E68522CA87}" presName="connSite2" presStyleCnt="0"/>
      <dgm:spPr/>
    </dgm:pt>
    <dgm:pt modelId="{A807C083-8982-42EB-A3B9-85904B879C8A}" type="pres">
      <dgm:prSet presAssocID="{66314980-E131-429B-B40D-FF38A5CED159}" presName="Name18" presStyleLbl="sibTrans2D1" presStyleIdx="1" presStyleCnt="2"/>
      <dgm:spPr/>
      <dgm:t>
        <a:bodyPr/>
        <a:lstStyle/>
        <a:p>
          <a:endParaRPr lang="ru-RU"/>
        </a:p>
      </dgm:t>
    </dgm:pt>
    <dgm:pt modelId="{D8FA6133-8DB6-4215-873C-3B9539E22B4D}" type="pres">
      <dgm:prSet presAssocID="{807210C5-84F6-4504-9AAF-A24E26714DFC}" presName="composite1" presStyleCnt="0"/>
      <dgm:spPr/>
    </dgm:pt>
    <dgm:pt modelId="{0D39F9E0-8E3C-43D9-A77A-A7EE65BF85A0}" type="pres">
      <dgm:prSet presAssocID="{807210C5-84F6-4504-9AAF-A24E26714DFC}" presName="dummyNode1" presStyleLbl="node1" presStyleIdx="1" presStyleCnt="3"/>
      <dgm:spPr/>
    </dgm:pt>
    <dgm:pt modelId="{D0374B0C-19E6-4EF7-A3C4-E904E7C524F1}" type="pres">
      <dgm:prSet presAssocID="{807210C5-84F6-4504-9AAF-A24E26714DF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EF4E2-CBD9-4CFE-A806-AFA2C98D2D05}" type="pres">
      <dgm:prSet presAssocID="{807210C5-84F6-4504-9AAF-A24E26714DF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8F427-DC2E-4B3E-B462-9EE5B93C54A3}" type="pres">
      <dgm:prSet presAssocID="{807210C5-84F6-4504-9AAF-A24E26714DF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8B2F9-2AA3-4069-A95C-414B5A16DD6B}" type="pres">
      <dgm:prSet presAssocID="{807210C5-84F6-4504-9AAF-A24E26714DFC}" presName="connSite1" presStyleCnt="0"/>
      <dgm:spPr/>
    </dgm:pt>
  </dgm:ptLst>
  <dgm:cxnLst>
    <dgm:cxn modelId="{3DABE631-C31E-4988-9ABC-2C4D4016A2C2}" srcId="{E38C5C6C-EC19-410F-9676-5BDD2592DFBB}" destId="{A0794656-E864-457A-A235-62310EECF20B}" srcOrd="0" destOrd="0" parTransId="{8EB78D4B-ECC1-449E-8C26-706FF3C96199}" sibTransId="{7B7B4F2A-27DE-4CBD-96FC-A77ED369274C}"/>
    <dgm:cxn modelId="{062D855D-4AF9-47FC-A8EC-0DEBC299230B}" srcId="{7B26F86C-6665-4D65-B605-08E6BE4DA89A}" destId="{807210C5-84F6-4504-9AAF-A24E26714DFC}" srcOrd="2" destOrd="0" parTransId="{1CEFC474-282F-4CCD-99A3-04EEEE1FD920}" sibTransId="{EB509F55-00A5-4B77-AEB8-89144875DC65}"/>
    <dgm:cxn modelId="{95CAA098-7AD4-47CF-9892-C52C184E72B2}" type="presOf" srcId="{A0794656-E864-457A-A235-62310EECF20B}" destId="{A9F7BAA2-7D2B-45B9-8C39-48D7430E6B95}" srcOrd="1" destOrd="0" presId="urn:microsoft.com/office/officeart/2005/8/layout/hProcess4"/>
    <dgm:cxn modelId="{5E3B2807-8460-4256-A573-227668302743}" type="presOf" srcId="{807210C5-84F6-4504-9AAF-A24E26714DFC}" destId="{81B8F427-DC2E-4B3E-B462-9EE5B93C54A3}" srcOrd="0" destOrd="0" presId="urn:microsoft.com/office/officeart/2005/8/layout/hProcess4"/>
    <dgm:cxn modelId="{6137178F-B9F7-4CCE-8D07-2542FCDD845F}" type="presOf" srcId="{A0794656-E864-457A-A235-62310EECF20B}" destId="{0CAB0DDC-2259-4965-B95A-CA70245A3BA6}" srcOrd="0" destOrd="0" presId="urn:microsoft.com/office/officeart/2005/8/layout/hProcess4"/>
    <dgm:cxn modelId="{19560335-D0E7-4BB2-BE4C-F25389FFC0F3}" type="presOf" srcId="{7A725DE1-E7D1-463D-99B9-04E68522CA87}" destId="{FA3E9098-1C08-46CD-AB9D-4568395833B6}" srcOrd="0" destOrd="0" presId="urn:microsoft.com/office/officeart/2005/8/layout/hProcess4"/>
    <dgm:cxn modelId="{2B4941A7-AC08-4F0B-8AB1-1958A23CD361}" type="presOf" srcId="{66314980-E131-429B-B40D-FF38A5CED159}" destId="{A807C083-8982-42EB-A3B9-85904B879C8A}" srcOrd="0" destOrd="0" presId="urn:microsoft.com/office/officeart/2005/8/layout/hProcess4"/>
    <dgm:cxn modelId="{640E172D-563E-4693-B36C-AD4641CF407C}" type="presOf" srcId="{E38C5C6C-EC19-410F-9676-5BDD2592DFBB}" destId="{BF9D7578-84AA-4024-B791-D855A54A0F11}" srcOrd="0" destOrd="0" presId="urn:microsoft.com/office/officeart/2005/8/layout/hProcess4"/>
    <dgm:cxn modelId="{F4B503EC-557B-4678-A0A6-250940ECE98E}" srcId="{7B26F86C-6665-4D65-B605-08E6BE4DA89A}" destId="{7A725DE1-E7D1-463D-99B9-04E68522CA87}" srcOrd="1" destOrd="0" parTransId="{A8D88267-E731-446E-BF71-BFAE33EE9D18}" sibTransId="{66314980-E131-429B-B40D-FF38A5CED159}"/>
    <dgm:cxn modelId="{269ACF8E-0D55-4FF5-A499-F44953514D0C}" srcId="{7B26F86C-6665-4D65-B605-08E6BE4DA89A}" destId="{E38C5C6C-EC19-410F-9676-5BDD2592DFBB}" srcOrd="0" destOrd="0" parTransId="{F4570747-2D59-4EC4-8DD5-D351DAD3F5CD}" sibTransId="{0B561794-8FC3-42A5-90CC-0D32E5D5069E}"/>
    <dgm:cxn modelId="{8E9800E2-E94D-4195-8F6E-BC1EA94E2194}" type="presOf" srcId="{0B561794-8FC3-42A5-90CC-0D32E5D5069E}" destId="{1B9A1A05-6655-4F92-AFA4-00DD3DEE6AC2}" srcOrd="0" destOrd="0" presId="urn:microsoft.com/office/officeart/2005/8/layout/hProcess4"/>
    <dgm:cxn modelId="{CB2F6936-0206-41A8-A7B0-DF2C7229CD2C}" type="presOf" srcId="{7B26F86C-6665-4D65-B605-08E6BE4DA89A}" destId="{394EB293-04C1-43E7-A8B4-88C592C8B41E}" srcOrd="0" destOrd="0" presId="urn:microsoft.com/office/officeart/2005/8/layout/hProcess4"/>
    <dgm:cxn modelId="{78D4DF34-B01D-4B99-B390-BBF67188FD9B}" type="presParOf" srcId="{394EB293-04C1-43E7-A8B4-88C592C8B41E}" destId="{AAC9E636-52C3-471E-8A21-5F328D4EFF22}" srcOrd="0" destOrd="0" presId="urn:microsoft.com/office/officeart/2005/8/layout/hProcess4"/>
    <dgm:cxn modelId="{E6A41FC6-732E-4FE8-B37C-BA9B20A6906C}" type="presParOf" srcId="{394EB293-04C1-43E7-A8B4-88C592C8B41E}" destId="{BC7EEC46-B592-466F-9B00-DDE7D5A41394}" srcOrd="1" destOrd="0" presId="urn:microsoft.com/office/officeart/2005/8/layout/hProcess4"/>
    <dgm:cxn modelId="{3F0C98C4-4659-444B-8CA3-78182BF9BBB3}" type="presParOf" srcId="{394EB293-04C1-43E7-A8B4-88C592C8B41E}" destId="{216EF700-E433-40F7-9D50-DF84B8481805}" srcOrd="2" destOrd="0" presId="urn:microsoft.com/office/officeart/2005/8/layout/hProcess4"/>
    <dgm:cxn modelId="{28576705-D01C-4641-BAFE-38BA1A646CD5}" type="presParOf" srcId="{216EF700-E433-40F7-9D50-DF84B8481805}" destId="{B83C2782-0169-4F54-9D0B-5ED06D59EC74}" srcOrd="0" destOrd="0" presId="urn:microsoft.com/office/officeart/2005/8/layout/hProcess4"/>
    <dgm:cxn modelId="{307F3AA0-4C96-4F09-BF66-AC2D9C173FD9}" type="presParOf" srcId="{B83C2782-0169-4F54-9D0B-5ED06D59EC74}" destId="{C06B5138-EA14-4EB8-8E77-77EDE1F6EB27}" srcOrd="0" destOrd="0" presId="urn:microsoft.com/office/officeart/2005/8/layout/hProcess4"/>
    <dgm:cxn modelId="{4D7A25E8-70A7-4115-9E3B-17DF478F4E91}" type="presParOf" srcId="{B83C2782-0169-4F54-9D0B-5ED06D59EC74}" destId="{0CAB0DDC-2259-4965-B95A-CA70245A3BA6}" srcOrd="1" destOrd="0" presId="urn:microsoft.com/office/officeart/2005/8/layout/hProcess4"/>
    <dgm:cxn modelId="{26BFC195-0261-4944-8006-9E1FF556D7EC}" type="presParOf" srcId="{B83C2782-0169-4F54-9D0B-5ED06D59EC74}" destId="{A9F7BAA2-7D2B-45B9-8C39-48D7430E6B95}" srcOrd="2" destOrd="0" presId="urn:microsoft.com/office/officeart/2005/8/layout/hProcess4"/>
    <dgm:cxn modelId="{565604B1-87CE-43AE-AEE1-36B38C27D485}" type="presParOf" srcId="{B83C2782-0169-4F54-9D0B-5ED06D59EC74}" destId="{BF9D7578-84AA-4024-B791-D855A54A0F11}" srcOrd="3" destOrd="0" presId="urn:microsoft.com/office/officeart/2005/8/layout/hProcess4"/>
    <dgm:cxn modelId="{D0EBB774-C353-479D-BAF6-87E853EAC8DF}" type="presParOf" srcId="{B83C2782-0169-4F54-9D0B-5ED06D59EC74}" destId="{1C531377-87D4-4EEE-B289-D962F78FFFAC}" srcOrd="4" destOrd="0" presId="urn:microsoft.com/office/officeart/2005/8/layout/hProcess4"/>
    <dgm:cxn modelId="{C7CEDAC8-DE29-4D9E-9694-6AABC002E4EE}" type="presParOf" srcId="{216EF700-E433-40F7-9D50-DF84B8481805}" destId="{1B9A1A05-6655-4F92-AFA4-00DD3DEE6AC2}" srcOrd="1" destOrd="0" presId="urn:microsoft.com/office/officeart/2005/8/layout/hProcess4"/>
    <dgm:cxn modelId="{1F6E9348-37B0-49CB-9CD3-63F82595EC1C}" type="presParOf" srcId="{216EF700-E433-40F7-9D50-DF84B8481805}" destId="{C6D2D984-A1CB-4F24-B9A9-D390E9BF4061}" srcOrd="2" destOrd="0" presId="urn:microsoft.com/office/officeart/2005/8/layout/hProcess4"/>
    <dgm:cxn modelId="{9C12FC5D-EF51-4DCA-86B6-B48C50ED9B95}" type="presParOf" srcId="{C6D2D984-A1CB-4F24-B9A9-D390E9BF4061}" destId="{FE271131-72EB-46F3-B430-2DF5EBC3F138}" srcOrd="0" destOrd="0" presId="urn:microsoft.com/office/officeart/2005/8/layout/hProcess4"/>
    <dgm:cxn modelId="{DEEBBC77-E5C4-40B3-B869-1FE38245F8A5}" type="presParOf" srcId="{C6D2D984-A1CB-4F24-B9A9-D390E9BF4061}" destId="{B258A59F-CFEA-4C95-B7F3-21526D870C47}" srcOrd="1" destOrd="0" presId="urn:microsoft.com/office/officeart/2005/8/layout/hProcess4"/>
    <dgm:cxn modelId="{0EC613BF-CFFD-4777-A3DB-16801AE506F2}" type="presParOf" srcId="{C6D2D984-A1CB-4F24-B9A9-D390E9BF4061}" destId="{567833ED-3282-43C3-86FF-7C24247783E7}" srcOrd="2" destOrd="0" presId="urn:microsoft.com/office/officeart/2005/8/layout/hProcess4"/>
    <dgm:cxn modelId="{7DDE28BB-5ED3-4D41-AFC4-CBDE2B5D2AE1}" type="presParOf" srcId="{C6D2D984-A1CB-4F24-B9A9-D390E9BF4061}" destId="{FA3E9098-1C08-46CD-AB9D-4568395833B6}" srcOrd="3" destOrd="0" presId="urn:microsoft.com/office/officeart/2005/8/layout/hProcess4"/>
    <dgm:cxn modelId="{8C7E7DF0-8573-4E63-A0E3-9A890B49F430}" type="presParOf" srcId="{C6D2D984-A1CB-4F24-B9A9-D390E9BF4061}" destId="{D2329D4F-4291-44C0-81F9-DF55E93B20C7}" srcOrd="4" destOrd="0" presId="urn:microsoft.com/office/officeart/2005/8/layout/hProcess4"/>
    <dgm:cxn modelId="{BD37C313-A7B6-433D-A95E-8664727880AA}" type="presParOf" srcId="{216EF700-E433-40F7-9D50-DF84B8481805}" destId="{A807C083-8982-42EB-A3B9-85904B879C8A}" srcOrd="3" destOrd="0" presId="urn:microsoft.com/office/officeart/2005/8/layout/hProcess4"/>
    <dgm:cxn modelId="{06D75E79-A522-4475-9887-2C9E637B9225}" type="presParOf" srcId="{216EF700-E433-40F7-9D50-DF84B8481805}" destId="{D8FA6133-8DB6-4215-873C-3B9539E22B4D}" srcOrd="4" destOrd="0" presId="urn:microsoft.com/office/officeart/2005/8/layout/hProcess4"/>
    <dgm:cxn modelId="{8291D092-DEF4-494B-ABF6-5793C1C0158E}" type="presParOf" srcId="{D8FA6133-8DB6-4215-873C-3B9539E22B4D}" destId="{0D39F9E0-8E3C-43D9-A77A-A7EE65BF85A0}" srcOrd="0" destOrd="0" presId="urn:microsoft.com/office/officeart/2005/8/layout/hProcess4"/>
    <dgm:cxn modelId="{EE4B6374-BDA7-4BBF-9834-0CF3171A2CF5}" type="presParOf" srcId="{D8FA6133-8DB6-4215-873C-3B9539E22B4D}" destId="{D0374B0C-19E6-4EF7-A3C4-E904E7C524F1}" srcOrd="1" destOrd="0" presId="urn:microsoft.com/office/officeart/2005/8/layout/hProcess4"/>
    <dgm:cxn modelId="{1655AFDF-C3F1-4B93-9367-1B315435AC58}" type="presParOf" srcId="{D8FA6133-8DB6-4215-873C-3B9539E22B4D}" destId="{EBAEF4E2-CBD9-4CFE-A806-AFA2C98D2D05}" srcOrd="2" destOrd="0" presId="urn:microsoft.com/office/officeart/2005/8/layout/hProcess4"/>
    <dgm:cxn modelId="{93A87CCB-6014-46A0-A6E0-1F46BE860AE1}" type="presParOf" srcId="{D8FA6133-8DB6-4215-873C-3B9539E22B4D}" destId="{81B8F427-DC2E-4B3E-B462-9EE5B93C54A3}" srcOrd="3" destOrd="0" presId="urn:microsoft.com/office/officeart/2005/8/layout/hProcess4"/>
    <dgm:cxn modelId="{13B4832F-45AF-499A-A28B-D937A6D7DE86}" type="presParOf" srcId="{D8FA6133-8DB6-4215-873C-3B9539E22B4D}" destId="{EEF8B2F9-2AA3-4069-A95C-414B5A16DD6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B0DDC-2259-4965-B95A-CA70245A3BA6}">
      <dsp:nvSpPr>
        <dsp:cNvPr id="0" name=""/>
        <dsp:cNvSpPr/>
      </dsp:nvSpPr>
      <dsp:spPr>
        <a:xfrm>
          <a:off x="71437" y="128589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800" kern="1200" dirty="0"/>
        </a:p>
      </dsp:txBody>
      <dsp:txXfrm>
        <a:off x="103704" y="1318157"/>
        <a:ext cx="1635435" cy="1037131"/>
      </dsp:txXfrm>
    </dsp:sp>
    <dsp:sp modelId="{1B9A1A05-6655-4F92-AFA4-00DD3DEE6AC2}">
      <dsp:nvSpPr>
        <dsp:cNvPr id="0" name=""/>
        <dsp:cNvSpPr/>
      </dsp:nvSpPr>
      <dsp:spPr>
        <a:xfrm>
          <a:off x="975710" y="1737664"/>
          <a:ext cx="1767229" cy="1767229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9D7578-84AA-4024-B791-D855A54A0F11}">
      <dsp:nvSpPr>
        <dsp:cNvPr id="0" name=""/>
        <dsp:cNvSpPr/>
      </dsp:nvSpPr>
      <dsp:spPr>
        <a:xfrm>
          <a:off x="377877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Доходы</a:t>
          </a:r>
          <a:endParaRPr lang="ru-RU" sz="2700" kern="1200" dirty="0"/>
        </a:p>
      </dsp:txBody>
      <dsp:txXfrm>
        <a:off x="395477" y="2450205"/>
        <a:ext cx="1475884" cy="565708"/>
      </dsp:txXfrm>
    </dsp:sp>
    <dsp:sp modelId="{B258A59F-CFEA-4C95-B7F3-21526D870C47}">
      <dsp:nvSpPr>
        <dsp:cNvPr id="0" name=""/>
        <dsp:cNvSpPr/>
      </dsp:nvSpPr>
      <dsp:spPr>
        <a:xfrm>
          <a:off x="2103572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7C083-8982-42EB-A3B9-85904B879C8A}">
      <dsp:nvSpPr>
        <dsp:cNvPr id="0" name=""/>
        <dsp:cNvSpPr/>
      </dsp:nvSpPr>
      <dsp:spPr>
        <a:xfrm>
          <a:off x="3065009" y="504130"/>
          <a:ext cx="1984448" cy="1984448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3E9098-1C08-46CD-AB9D-4568395833B6}">
      <dsp:nvSpPr>
        <dsp:cNvPr id="0" name=""/>
        <dsp:cNvSpPr/>
      </dsp:nvSpPr>
      <dsp:spPr>
        <a:xfrm>
          <a:off x="2481343" y="103048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Расходы</a:t>
          </a:r>
          <a:endParaRPr lang="ru-RU" sz="2700" kern="1200" dirty="0"/>
        </a:p>
      </dsp:txBody>
      <dsp:txXfrm>
        <a:off x="2498943" y="1048085"/>
        <a:ext cx="1475884" cy="565708"/>
      </dsp:txXfrm>
    </dsp:sp>
    <dsp:sp modelId="{D0374B0C-19E6-4EF7-A3C4-E904E7C524F1}">
      <dsp:nvSpPr>
        <dsp:cNvPr id="0" name=""/>
        <dsp:cNvSpPr/>
      </dsp:nvSpPr>
      <dsp:spPr>
        <a:xfrm>
          <a:off x="4207037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8F427-DC2E-4B3E-B462-9EE5B93C54A3}">
      <dsp:nvSpPr>
        <dsp:cNvPr id="0" name=""/>
        <dsp:cNvSpPr/>
      </dsp:nvSpPr>
      <dsp:spPr>
        <a:xfrm>
          <a:off x="4584809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Дефицит</a:t>
          </a:r>
          <a:endParaRPr lang="ru-RU" sz="2700" kern="1200" dirty="0"/>
        </a:p>
      </dsp:txBody>
      <dsp:txXfrm>
        <a:off x="4602409" y="2450205"/>
        <a:ext cx="1475884" cy="565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0.55165</cdr:x>
      <cdr:y>0.15972</cdr:y>
    </cdr:from>
    <cdr:to>
      <cdr:x>0.83743</cdr:x>
      <cdr:y>0.3502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37032" y="766754"/>
          <a:ext cx="21431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2CB4-C1EE-4232-B645-3931D2E1F6B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D1644-3868-476A-B668-C3F2DB899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1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66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50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087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309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009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07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87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86742" cy="614366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Публичные слушания по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ПРОЕКТУ РЕШЕНИЯ СОВЕТА ДЕПУТАТОВ БЕЙСКОГО РАЙОНА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>
                <a:latin typeface="Bookman Old Style" pitchFamily="18" charset="0"/>
              </a:rPr>
              <a:t/>
            </a:r>
            <a:br>
              <a:rPr lang="ru-RU" sz="3600" dirty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«О местном бюджете муниципального образования Бейский район на 201</a:t>
            </a:r>
            <a:r>
              <a:rPr lang="en-US" sz="3600" dirty="0" smtClean="0">
                <a:latin typeface="Bookman Old Style" pitchFamily="18" charset="0"/>
              </a:rPr>
              <a:t>9</a:t>
            </a:r>
            <a:r>
              <a:rPr lang="ru-RU" sz="3600" dirty="0" smtClean="0">
                <a:latin typeface="Bookman Old Style" pitchFamily="18" charset="0"/>
              </a:rPr>
              <a:t> год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и на плановый период 20</a:t>
            </a:r>
            <a:r>
              <a:rPr lang="en-US" sz="3600" dirty="0" smtClean="0">
                <a:latin typeface="Bookman Old Style" pitchFamily="18" charset="0"/>
              </a:rPr>
              <a:t>20</a:t>
            </a:r>
            <a:r>
              <a:rPr lang="ru-RU" sz="3600" dirty="0" smtClean="0">
                <a:latin typeface="Bookman Old Style" pitchFamily="18" charset="0"/>
              </a:rPr>
              <a:t> и 20</a:t>
            </a:r>
            <a:r>
              <a:rPr lang="en-US" sz="3600" dirty="0" smtClean="0">
                <a:latin typeface="Bookman Old Style" pitchFamily="18" charset="0"/>
              </a:rPr>
              <a:t>21</a:t>
            </a:r>
            <a:r>
              <a:rPr lang="ru-RU" sz="3600" dirty="0" smtClean="0">
                <a:latin typeface="Bookman Old Style" pitchFamily="18" charset="0"/>
              </a:rPr>
              <a:t> годов»</a:t>
            </a:r>
            <a:br>
              <a:rPr lang="ru-RU" sz="3600" dirty="0" smtClean="0">
                <a:latin typeface="Bookman Old Style" pitchFamily="18" charset="0"/>
              </a:rPr>
            </a:br>
            <a:endParaRPr lang="ru-RU" sz="3600" dirty="0">
              <a:latin typeface="Bookman Old Style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285984" y="107154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ЖКХ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000108"/>
            <a:ext cx="3286148" cy="30003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500042"/>
            <a:ext cx="7715304" cy="30777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Всего по разделу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12 778,5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тыс. рублей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9124" y="857232"/>
            <a:ext cx="4500594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«Жилищное хозяйство» в </a:t>
            </a:r>
            <a:r>
              <a:rPr lang="ru-RU" sz="1400" b="1" dirty="0" smtClean="0">
                <a:solidFill>
                  <a:schemeClr val="tx1"/>
                </a:solidFill>
              </a:rPr>
              <a:t>2021 </a:t>
            </a:r>
            <a:r>
              <a:rPr lang="ru-RU" sz="1400" b="1" dirty="0" smtClean="0">
                <a:solidFill>
                  <a:schemeClr val="tx1"/>
                </a:solidFill>
              </a:rPr>
              <a:t>году предусмотрено </a:t>
            </a:r>
            <a:r>
              <a:rPr lang="ru-RU" sz="1400" b="1" dirty="0" smtClean="0">
                <a:solidFill>
                  <a:schemeClr val="tx1"/>
                </a:solidFill>
              </a:rPr>
              <a:t>12 778,5 </a:t>
            </a:r>
            <a:r>
              <a:rPr lang="ru-RU" sz="1400" b="1" dirty="0" smtClean="0">
                <a:solidFill>
                  <a:schemeClr val="tx1"/>
                </a:solidFill>
              </a:rPr>
              <a:t>тыс. рублей</a:t>
            </a:r>
            <a:endParaRPr lang="ru-RU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2289" name="Picture 1" descr="C:\Users\Владелец\Desktop\счетчи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428868"/>
            <a:ext cx="4525399" cy="3838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нные файлы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0"/>
            <a:ext cx="2749250" cy="21431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6380" y="50004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Образование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164302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«Дошкольное образование» : </a:t>
            </a:r>
            <a:r>
              <a:rPr lang="ru-RU" sz="1200" dirty="0">
                <a:solidFill>
                  <a:schemeClr val="tx1"/>
                </a:solidFill>
              </a:rPr>
              <a:t>161 </a:t>
            </a:r>
            <a:r>
              <a:rPr lang="ru-RU" sz="1200" dirty="0" smtClean="0">
                <a:solidFill>
                  <a:schemeClr val="tx1"/>
                </a:solidFill>
              </a:rPr>
              <a:t>460.6 </a:t>
            </a:r>
            <a:r>
              <a:rPr lang="ru-RU" sz="1200" dirty="0" smtClean="0">
                <a:solidFill>
                  <a:schemeClr val="tx1"/>
                </a:solidFill>
              </a:rPr>
              <a:t>тыс</a:t>
            </a:r>
            <a:r>
              <a:rPr lang="ru-RU" sz="1200" dirty="0" smtClean="0">
                <a:solidFill>
                  <a:schemeClr val="tx1"/>
                </a:solidFill>
              </a:rPr>
              <a:t>. рублей,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242884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«Общее образование: </a:t>
            </a:r>
            <a:r>
              <a:rPr lang="ru-RU" sz="1200" dirty="0">
                <a:solidFill>
                  <a:schemeClr val="tx1"/>
                </a:solidFill>
              </a:rPr>
              <a:t>390 </a:t>
            </a:r>
            <a:r>
              <a:rPr lang="ru-RU" sz="1200" dirty="0" smtClean="0">
                <a:solidFill>
                  <a:schemeClr val="tx1"/>
                </a:solidFill>
              </a:rPr>
              <a:t>720.6 </a:t>
            </a:r>
            <a:r>
              <a:rPr lang="ru-RU" sz="1200" dirty="0" smtClean="0">
                <a:solidFill>
                  <a:schemeClr val="tx1"/>
                </a:solidFill>
              </a:rPr>
              <a:t>тыс</a:t>
            </a:r>
            <a:r>
              <a:rPr lang="ru-RU" sz="1200" dirty="0" smtClean="0">
                <a:solidFill>
                  <a:schemeClr val="tx1"/>
                </a:solidFill>
              </a:rPr>
              <a:t>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14322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«Дополнительное образование детей: </a:t>
            </a:r>
            <a:r>
              <a:rPr lang="ru-RU" sz="1200" dirty="0">
                <a:solidFill>
                  <a:schemeClr val="tx1"/>
                </a:solidFill>
              </a:rPr>
              <a:t>15 </a:t>
            </a:r>
            <a:r>
              <a:rPr lang="ru-RU" sz="1200" dirty="0" smtClean="0">
                <a:solidFill>
                  <a:schemeClr val="tx1"/>
                </a:solidFill>
              </a:rPr>
              <a:t>575.6 </a:t>
            </a:r>
            <a:r>
              <a:rPr lang="ru-RU" sz="1200" dirty="0" smtClean="0">
                <a:solidFill>
                  <a:schemeClr val="tx1"/>
                </a:solidFill>
              </a:rPr>
              <a:t>тыс</a:t>
            </a:r>
            <a:r>
              <a:rPr lang="ru-RU" sz="1200" dirty="0" smtClean="0">
                <a:solidFill>
                  <a:schemeClr val="tx1"/>
                </a:solidFill>
              </a:rPr>
              <a:t>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85760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«Профессиональная подготовка, переподготовка и повышение квалификации» </a:t>
            </a:r>
            <a:r>
              <a:rPr lang="ru-RU" sz="1200" dirty="0" smtClean="0">
                <a:solidFill>
                  <a:schemeClr val="tx1"/>
                </a:solidFill>
              </a:rPr>
              <a:t>:</a:t>
            </a:r>
            <a:r>
              <a:rPr lang="ru-RU" sz="1200" dirty="0">
                <a:solidFill>
                  <a:schemeClr val="tx1"/>
                </a:solidFill>
              </a:rPr>
              <a:t>179.9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1071522"/>
            <a:ext cx="3930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</a:t>
            </a:r>
            <a:r>
              <a:rPr lang="ru-RU" dirty="0" smtClean="0"/>
              <a:t>592 285.5 </a:t>
            </a:r>
            <a:r>
              <a:rPr lang="ru-RU" dirty="0" smtClean="0"/>
              <a:t>тыс</a:t>
            </a:r>
            <a:r>
              <a:rPr lang="ru-RU" dirty="0" smtClean="0"/>
              <a:t>. рублей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464344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«Молодежная политика и оздоровление детей»  :</a:t>
            </a:r>
          </a:p>
          <a:p>
            <a:r>
              <a:rPr lang="ru-RU" sz="1200" dirty="0">
                <a:solidFill>
                  <a:schemeClr val="tx1"/>
                </a:solidFill>
              </a:rPr>
              <a:t>2 146.0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тыс.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5429288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образования»  </a:t>
            </a:r>
            <a:r>
              <a:rPr lang="ru-RU" sz="1200" dirty="0" smtClean="0">
                <a:solidFill>
                  <a:schemeClr val="tx1"/>
                </a:solidFill>
              </a:rPr>
              <a:t>:</a:t>
            </a:r>
            <a:r>
              <a:rPr lang="ru-RU" sz="1200" dirty="0">
                <a:solidFill>
                  <a:schemeClr val="tx1"/>
                </a:solidFill>
              </a:rPr>
              <a:t>22 </a:t>
            </a:r>
            <a:r>
              <a:rPr lang="ru-RU" sz="1200" dirty="0" smtClean="0">
                <a:solidFill>
                  <a:schemeClr val="tx1"/>
                </a:solidFill>
              </a:rPr>
              <a:t>202.8 </a:t>
            </a:r>
            <a:r>
              <a:rPr lang="ru-RU" sz="1200" dirty="0" smtClean="0">
                <a:solidFill>
                  <a:schemeClr val="tx1"/>
                </a:solidFill>
              </a:rPr>
              <a:t>тыс</a:t>
            </a:r>
            <a:r>
              <a:rPr lang="ru-RU" sz="1200" dirty="0" smtClean="0">
                <a:solidFill>
                  <a:schemeClr val="tx1"/>
                </a:solidFill>
              </a:rPr>
              <a:t>. рублей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Владелец\Desktop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752" y="2428868"/>
            <a:ext cx="4492446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928670"/>
            <a:ext cx="3435268" cy="22860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«Культура и  кинематография»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571480"/>
            <a:ext cx="3499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</a:t>
            </a:r>
            <a:r>
              <a:rPr lang="ru-RU" dirty="0"/>
              <a:t>66 489.2</a:t>
            </a:r>
            <a:r>
              <a:rPr lang="ru-RU" dirty="0"/>
              <a:t> </a:t>
            </a:r>
            <a:r>
              <a:rPr lang="ru-RU" dirty="0" smtClean="0"/>
              <a:t>тыс</a:t>
            </a:r>
            <a:r>
              <a:rPr lang="ru-RU" dirty="0" smtClean="0"/>
              <a:t>. </a:t>
            </a:r>
            <a:r>
              <a:rPr lang="ru-RU" dirty="0" err="1" smtClean="0"/>
              <a:t>руб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928670"/>
            <a:ext cx="3500462" cy="228601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По подразделу  «Культура» на 2021 год предусмотрено </a:t>
            </a:r>
            <a:r>
              <a:rPr lang="ru-RU" sz="1200" dirty="0">
                <a:solidFill>
                  <a:schemeClr val="tx1"/>
                </a:solidFill>
              </a:rPr>
              <a:t>45 482.3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тыс</a:t>
            </a:r>
            <a:r>
              <a:rPr lang="ru-RU" sz="1200" dirty="0" smtClean="0">
                <a:solidFill>
                  <a:schemeClr val="tx1"/>
                </a:solidFill>
              </a:rPr>
              <a:t>. рублей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429000"/>
            <a:ext cx="2928958" cy="114300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культуры, кинематографии» на 2021 год предусмотрено </a:t>
            </a:r>
            <a:r>
              <a:rPr lang="ru-RU" sz="1200" dirty="0">
                <a:solidFill>
                  <a:schemeClr val="tx1"/>
                </a:solidFill>
              </a:rPr>
              <a:t>21 006.9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тыс</a:t>
            </a:r>
            <a:r>
              <a:rPr lang="ru-RU" sz="1200" dirty="0" smtClean="0">
                <a:solidFill>
                  <a:schemeClr val="tx1"/>
                </a:solidFill>
              </a:rPr>
              <a:t>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145" name="Picture 1" descr="C:\Users\Владелец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429000"/>
            <a:ext cx="4143404" cy="3103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14285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Социальная политика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290"/>
            <a:ext cx="2286016" cy="2428892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500042"/>
            <a:ext cx="49292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76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на сумму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/>
              <a:t>77 765.0</a:t>
            </a:r>
            <a:r>
              <a:rPr lang="ru-RU" sz="2000" dirty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рублей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1071546"/>
            <a:ext cx="5786478" cy="157163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«Пенсионное обеспечение» в проекте бюджета на 2021 год предусмотрены выплаты в размере </a:t>
            </a:r>
            <a:r>
              <a:rPr lang="ru-RU" dirty="0"/>
              <a:t>6 </a:t>
            </a:r>
            <a:r>
              <a:rPr lang="ru-RU" dirty="0" smtClean="0"/>
              <a:t>050.0 </a:t>
            </a:r>
            <a:r>
              <a:rPr lang="ru-RU" dirty="0" smtClean="0"/>
              <a:t>тыс</a:t>
            </a:r>
            <a:r>
              <a:rPr lang="ru-RU" dirty="0" smtClean="0"/>
              <a:t>. руб.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4071942"/>
            <a:ext cx="8715436" cy="928694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«Охрана семьи и детства» предусмотрено на 2021 год </a:t>
            </a:r>
            <a:r>
              <a:rPr lang="ru-RU" dirty="0"/>
              <a:t>70 </a:t>
            </a:r>
            <a:r>
              <a:rPr lang="ru-RU" dirty="0" smtClean="0"/>
              <a:t>374.0 </a:t>
            </a:r>
            <a:r>
              <a:rPr lang="ru-RU" dirty="0" smtClean="0"/>
              <a:t>тыс</a:t>
            </a:r>
            <a:r>
              <a:rPr lang="ru-RU" dirty="0" smtClean="0"/>
              <a:t>. рублей 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2786058"/>
            <a:ext cx="8501122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«Социальное обеспечение населения» в 2021 году предусмотрено 1 399,0 тыс.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5143512"/>
            <a:ext cx="8715436" cy="142876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«Другие вопросы в области социальной политики» на 2021 год предусмотрено  315,0   тыс. рублей</a:t>
            </a:r>
            <a:r>
              <a:rPr lang="ru-RU" b="1" dirty="0" smtClean="0">
                <a:latin typeface="Century Gothic" pitchFamily="34" charset="0"/>
              </a:rPr>
              <a:t> 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/>
        </p:nvGraphicFramePr>
        <p:xfrm>
          <a:off x="2000232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параметры местного бюджета на 2021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071670" y="2714620"/>
            <a:ext cx="1571636" cy="79690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851 822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3000372"/>
            <a:ext cx="1785950" cy="785818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959 582,3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286512" y="2857496"/>
            <a:ext cx="1571636" cy="796908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107 760,3 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13874387"/>
              </p:ext>
            </p:extLst>
          </p:nvPr>
        </p:nvGraphicFramePr>
        <p:xfrm>
          <a:off x="1500166" y="1357298"/>
          <a:ext cx="70009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местного бюджета на 2021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857356" y="4500570"/>
            <a:ext cx="2570628" cy="72863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636 995,6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1785926"/>
            <a:ext cx="2357454" cy="582594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214 826,4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929190" y="5429264"/>
            <a:ext cx="3714776" cy="796908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</a:t>
            </a: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851 822 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2021 год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705879"/>
              </p:ext>
            </p:extLst>
          </p:nvPr>
        </p:nvGraphicFramePr>
        <p:xfrm>
          <a:off x="1285852" y="1071546"/>
          <a:ext cx="707709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6215082"/>
            <a:ext cx="2397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Всего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851 822тыс.руб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Безвозмездные поступления в 2021 – 2023 годах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380264"/>
              </p:ext>
            </p:extLst>
          </p:nvPr>
        </p:nvGraphicFramePr>
        <p:xfrm>
          <a:off x="1285852" y="1285860"/>
          <a:ext cx="721523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2143108" y="4857760"/>
            <a:ext cx="1357322" cy="21431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636 995,6 </a:t>
            </a:r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5" name="TextBox 1"/>
          <p:cNvSpPr txBox="1"/>
          <p:nvPr/>
        </p:nvSpPr>
        <p:spPr>
          <a:xfrm>
            <a:off x="4000496" y="4857760"/>
            <a:ext cx="1285884" cy="3597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354 036,3 </a:t>
            </a:r>
            <a:r>
              <a:rPr lang="ru-RU" sz="1200" dirty="0" err="1" smtClean="0"/>
              <a:t>тыс.руб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TextBox 1"/>
          <p:cNvSpPr txBox="1"/>
          <p:nvPr/>
        </p:nvSpPr>
        <p:spPr>
          <a:xfrm>
            <a:off x="6000760" y="5072074"/>
            <a:ext cx="1357322" cy="3597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367 416,1 </a:t>
            </a:r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2021 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099132"/>
              </p:ext>
            </p:extLst>
          </p:nvPr>
        </p:nvGraphicFramePr>
        <p:xfrm>
          <a:off x="1214414" y="785794"/>
          <a:ext cx="7822082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Общегосударственные расходы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571480"/>
            <a:ext cx="7358114" cy="33855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82 983,6тыс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. рублей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Рисунок 8" descr="fot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071546"/>
            <a:ext cx="3134966" cy="2643207"/>
          </a:xfrm>
          <a:prstGeom prst="rect">
            <a:avLst/>
          </a:prstGeom>
        </p:spPr>
      </p:pic>
      <p:pic>
        <p:nvPicPr>
          <p:cNvPr id="18433" name="Picture 1" descr="C:\Users\Владелец\Desktop\3395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000240"/>
            <a:ext cx="442038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142852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37369" y="1000108"/>
            <a:ext cx="3571900" cy="200026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>
                <a:solidFill>
                  <a:schemeClr val="tx1"/>
                </a:solidFill>
              </a:rPr>
              <a:t>Защита населения и территории от чрезвычайных ситуаций природного и техногенного характера, пожарная безопасность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» </a:t>
            </a:r>
            <a:r>
              <a:rPr lang="ru-RU" sz="1600" dirty="0" smtClean="0">
                <a:solidFill>
                  <a:schemeClr val="tx1"/>
                </a:solidFill>
              </a:rPr>
              <a:t>в 2021 году предусмотрено </a:t>
            </a:r>
            <a:r>
              <a:rPr lang="ru-RU" sz="1600" dirty="0">
                <a:solidFill>
                  <a:schemeClr val="tx1"/>
                </a:solidFill>
              </a:rPr>
              <a:t>8 613.6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тыс</a:t>
            </a:r>
            <a:r>
              <a:rPr lang="ru-RU" sz="1600" dirty="0" smtClean="0">
                <a:solidFill>
                  <a:schemeClr val="tx1"/>
                </a:solidFill>
              </a:rPr>
              <a:t>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571876"/>
            <a:ext cx="3643338" cy="185738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>
                <a:solidFill>
                  <a:schemeClr val="tx1"/>
                </a:solidFill>
              </a:rPr>
              <a:t>Гражданская оборона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» в </a:t>
            </a:r>
            <a:r>
              <a:rPr lang="ru-RU" sz="1600" dirty="0" smtClean="0">
                <a:solidFill>
                  <a:schemeClr val="tx1"/>
                </a:solidFill>
              </a:rPr>
              <a:t>2021 году предусмотрено </a:t>
            </a:r>
            <a:r>
              <a:rPr lang="ru-RU" sz="1600" dirty="0">
                <a:solidFill>
                  <a:schemeClr val="tx1"/>
                </a:solidFill>
              </a:rPr>
              <a:t>6 833.6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тыс.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8 613,6тыс.руб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386" name="Picture 2" descr="C:\Users\Владелец\Desktop\DSC_1704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928670"/>
            <a:ext cx="3775666" cy="2500330"/>
          </a:xfrm>
          <a:prstGeom prst="rect">
            <a:avLst/>
          </a:prstGeom>
          <a:noFill/>
        </p:spPr>
      </p:pic>
      <p:pic>
        <p:nvPicPr>
          <p:cNvPr id="16387" name="Picture 3" descr="C:\Users\Владелец\Desktop\DSC_1301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571876"/>
            <a:ext cx="385765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0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экономика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Рисунок 7" descr="скачанные файл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5" y="2571744"/>
            <a:ext cx="3338069" cy="37862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20 349,3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тыс.руб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43438" y="4071942"/>
            <a:ext cx="4286280" cy="43971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Дорожное хозяйство </a:t>
            </a:r>
            <a:r>
              <a:rPr lang="ru-RU" sz="1400" dirty="0" smtClean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  <a:r>
              <a:rPr lang="ru-RU" sz="1400" dirty="0" smtClean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Предусмотрено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solidFill>
                  <a:schemeClr val="accent5"/>
                </a:solidFill>
              </a:rPr>
              <a:t>13 581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85786" y="2071678"/>
            <a:ext cx="3848128" cy="44924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Сельское хозяйство: Предусмотрено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solidFill>
                  <a:schemeClr val="accent5"/>
                </a:solidFill>
              </a:rPr>
              <a:t>3 694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 descr="C:\Users\Владелец\Desktop\DSC_0206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928670"/>
            <a:ext cx="4296238" cy="3117756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659753" y="5229200"/>
            <a:ext cx="4286280" cy="43971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dirty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Другие вопросы в области национальной экономики</a:t>
            </a:r>
            <a:r>
              <a:rPr lang="ru-RU" sz="1400" dirty="0" smtClean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  <a:r>
              <a:rPr lang="ru-RU" sz="1400" dirty="0" smtClean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Предусмотрено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solidFill>
                  <a:schemeClr val="accent5"/>
                </a:solidFill>
              </a:rPr>
              <a:t>13 581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763</TotalTime>
  <Words>414</Words>
  <Application>Microsoft Office PowerPoint</Application>
  <PresentationFormat>Экран (4:3)</PresentationFormat>
  <Paragraphs>73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 Unicode MS</vt:lpstr>
      <vt:lpstr>Bookman Old Style</vt:lpstr>
      <vt:lpstr>Calibri</vt:lpstr>
      <vt:lpstr>Century Gothic</vt:lpstr>
      <vt:lpstr>Corbel</vt:lpstr>
      <vt:lpstr>Gill Sans MT</vt:lpstr>
      <vt:lpstr>Times New Roman</vt:lpstr>
      <vt:lpstr>Verdana</vt:lpstr>
      <vt:lpstr>Wingdings 2</vt:lpstr>
      <vt:lpstr>Солнцестояние</vt:lpstr>
      <vt:lpstr>Публичные слушания по  ПРОЕКТУ РЕШЕНИЯ СОВЕТА ДЕПУТАТОВ БЕЙСКОГО РАЙОНА   «О местном бюджете муниципального образования Бейский район на 2019 год  и на плановый период 2020 и 2021 годов» </vt:lpstr>
      <vt:lpstr>Основные параметры местного бюджета на 2021 год</vt:lpstr>
      <vt:lpstr>Доходы местного бюджета на 2021 год</vt:lpstr>
      <vt:lpstr>Структура собственных доходов  на 2021 год</vt:lpstr>
      <vt:lpstr>Безвозмездные поступления в 2021 – 2023 годах</vt:lpstr>
      <vt:lpstr>Структура расходов бюджета на 2021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Учетная запись Майкрософт</cp:lastModifiedBy>
  <cp:revision>140</cp:revision>
  <dcterms:created xsi:type="dcterms:W3CDTF">2013-11-20T08:43:40Z</dcterms:created>
  <dcterms:modified xsi:type="dcterms:W3CDTF">2021-05-27T02:08:17Z</dcterms:modified>
</cp:coreProperties>
</file>