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71" r:id="rId4"/>
    <p:sldId id="258" r:id="rId5"/>
    <p:sldId id="260" r:id="rId6"/>
    <p:sldId id="263" r:id="rId7"/>
    <p:sldId id="264" r:id="rId8"/>
    <p:sldId id="265" r:id="rId9"/>
    <p:sldId id="266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182" autoAdjust="0"/>
    <p:restoredTop sz="94660"/>
  </p:normalViewPr>
  <p:slideViewPr>
    <p:cSldViewPr>
      <p:cViewPr varScale="1">
        <p:scale>
          <a:sx n="110" d="100"/>
          <a:sy n="110" d="100"/>
        </p:scale>
        <p:origin x="17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250000000000014E-2"/>
          <c:y val="9.8015748031496305E-2"/>
          <c:w val="0.635859416010501"/>
          <c:h val="0.820734251968504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0"/>
          </c:dPt>
          <c:cat>
            <c:strRef>
              <c:f>Лист1!$A$2:$A$3</c:f>
              <c:strCache>
                <c:ptCount val="2"/>
                <c:pt idx="0">
                  <c:v>Собственные</c:v>
                </c:pt>
                <c:pt idx="1">
                  <c:v>Безвозмездные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214826.4</c:v>
                </c:pt>
                <c:pt idx="1">
                  <c:v>636995.6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390268484560043"/>
          <c:y val="0.41666806102362264"/>
          <c:w val="0.33521303759332333"/>
          <c:h val="0.1666638779527557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35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02575774745962"/>
          <c:y val="4.541386044288543E-2"/>
          <c:w val="0.8394660909342444"/>
          <c:h val="0.823538556068497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3997270631137596"/>
                  <c:y val="-8.092615832681100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7596940213030943"/>
                  <c:y val="-1.189660356137337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9990284147702435E-2"/>
                  <c:y val="8.042729664032173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63998217347409E-2"/>
                  <c:y val="7.088583147604231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5909778787734064"/>
                  <c:y val="7.43374917989086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31854925199523987"/>
                  <c:y val="1.030588599985961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2.72523763705298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Акцизы по подакцизным товарам</c:v>
                </c:pt>
                <c:pt idx="2">
                  <c:v>Налог на имущество</c:v>
                </c:pt>
                <c:pt idx="3">
                  <c:v>Государственная пошлина</c:v>
                </c:pt>
                <c:pt idx="4">
                  <c:v>Прочие доходы</c:v>
                </c:pt>
                <c:pt idx="5">
                  <c:v>Налог на совокупный доход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128001.1</c:v>
                </c:pt>
                <c:pt idx="1">
                  <c:v>1346</c:v>
                </c:pt>
                <c:pt idx="2">
                  <c:v>7332</c:v>
                </c:pt>
                <c:pt idx="3">
                  <c:v>2837</c:v>
                </c:pt>
                <c:pt idx="4" formatCode="General">
                  <c:v>77938</c:v>
                </c:pt>
                <c:pt idx="5">
                  <c:v>3807.8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0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.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1.0897993654374884E-2"/>
                  <c:y val="-1.7079027848612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7888350323694734E-3"/>
                  <c:y val="-4.0928999821696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6380752998593213E-2"/>
                  <c:y val="1.9297016845073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  ОБЩЕГОСУДАРСТВЕННЫЕ ВОПРОСЫ</c:v>
                </c:pt>
                <c:pt idx="1">
                  <c:v>  НАЦИОНАЛЬНАЯ БЕЗОПАСНОСТЬ И ПРАВООХРАНИТЕЛЬНАЯ ДЕЯТЕЛЬНОСТЬ</c:v>
                </c:pt>
                <c:pt idx="2">
                  <c:v>  НАЦИОНАЛЬНАЯ ЭКОНОМИКА</c:v>
                </c:pt>
                <c:pt idx="3">
                  <c:v>  ЖИЛИЩНО-КОММУНАЛЬНОЕ ХОЗЯЙСТВО</c:v>
                </c:pt>
                <c:pt idx="4">
                  <c:v>  ОБРАЗОВАНИЕ</c:v>
                </c:pt>
                <c:pt idx="5">
                  <c:v>  КУЛЬТУРА, КИНЕМАТОГРАФИЯ</c:v>
                </c:pt>
                <c:pt idx="6">
                  <c:v>  СОЦИАЛЬНАЯ ПОЛИТИКА</c:v>
                </c:pt>
                <c:pt idx="7">
                  <c:v>  ФИЗИЧЕСКАЯ КУЛЬТУРА И СПОРТ</c:v>
                </c:pt>
                <c:pt idx="8">
                  <c:v>  СРЕДСТВА МАССОВОЙ ИНФОРМАЦИИ</c:v>
                </c:pt>
                <c:pt idx="9">
                  <c:v>  ОБСЛУЖИВАНИЕ ГОСУДАРСТВЕННОГО (МУНИЦИПАЛЬНОГО) ДОЛГА</c:v>
                </c:pt>
                <c:pt idx="10">
                  <c:v>  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87080.9</c:v>
                </c:pt>
                <c:pt idx="1">
                  <c:v>9000.5</c:v>
                </c:pt>
                <c:pt idx="2">
                  <c:v>20526.3</c:v>
                </c:pt>
                <c:pt idx="3">
                  <c:v>12281.5</c:v>
                </c:pt>
                <c:pt idx="4">
                  <c:v>603126.9</c:v>
                </c:pt>
                <c:pt idx="5">
                  <c:v>66876.600000000006</c:v>
                </c:pt>
                <c:pt idx="6">
                  <c:v>66498</c:v>
                </c:pt>
                <c:pt idx="7">
                  <c:v>13199.5</c:v>
                </c:pt>
                <c:pt idx="8">
                  <c:v>7790</c:v>
                </c:pt>
                <c:pt idx="9">
                  <c:v>50</c:v>
                </c:pt>
                <c:pt idx="10">
                  <c:v>83730.8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26F86C-6665-4D65-B605-08E6BE4DA89A}" type="doc">
      <dgm:prSet loTypeId="urn:microsoft.com/office/officeart/2005/8/layout/hProcess4" loCatId="process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38C5C6C-EC19-410F-9676-5BDD2592DFBB}">
      <dgm:prSet phldrT="[Текст]"/>
      <dgm:spPr/>
      <dgm:t>
        <a:bodyPr/>
        <a:lstStyle/>
        <a:p>
          <a:r>
            <a:rPr lang="ru-RU" dirty="0" smtClean="0"/>
            <a:t>Доходы</a:t>
          </a:r>
          <a:endParaRPr lang="ru-RU" dirty="0"/>
        </a:p>
      </dgm:t>
    </dgm:pt>
    <dgm:pt modelId="{F4570747-2D59-4EC4-8DD5-D351DAD3F5CD}" type="parTrans" cxnId="{269ACF8E-0D55-4FF5-A499-F44953514D0C}">
      <dgm:prSet/>
      <dgm:spPr/>
      <dgm:t>
        <a:bodyPr/>
        <a:lstStyle/>
        <a:p>
          <a:endParaRPr lang="ru-RU"/>
        </a:p>
      </dgm:t>
    </dgm:pt>
    <dgm:pt modelId="{0B561794-8FC3-42A5-90CC-0D32E5D5069E}" type="sibTrans" cxnId="{269ACF8E-0D55-4FF5-A499-F44953514D0C}">
      <dgm:prSet/>
      <dgm:spPr/>
      <dgm:t>
        <a:bodyPr/>
        <a:lstStyle/>
        <a:p>
          <a:endParaRPr lang="ru-RU"/>
        </a:p>
      </dgm:t>
    </dgm:pt>
    <dgm:pt modelId="{A0794656-E864-457A-A235-62310EECF20B}">
      <dgm:prSet phldrT="[Текст]"/>
      <dgm:spPr/>
      <dgm:t>
        <a:bodyPr/>
        <a:lstStyle/>
        <a:p>
          <a:endParaRPr lang="ru-RU" dirty="0"/>
        </a:p>
      </dgm:t>
    </dgm:pt>
    <dgm:pt modelId="{8EB78D4B-ECC1-449E-8C26-706FF3C96199}" type="parTrans" cxnId="{3DABE631-C31E-4988-9ABC-2C4D4016A2C2}">
      <dgm:prSet/>
      <dgm:spPr/>
      <dgm:t>
        <a:bodyPr/>
        <a:lstStyle/>
        <a:p>
          <a:endParaRPr lang="ru-RU"/>
        </a:p>
      </dgm:t>
    </dgm:pt>
    <dgm:pt modelId="{7B7B4F2A-27DE-4CBD-96FC-A77ED369274C}" type="sibTrans" cxnId="{3DABE631-C31E-4988-9ABC-2C4D4016A2C2}">
      <dgm:prSet/>
      <dgm:spPr/>
      <dgm:t>
        <a:bodyPr/>
        <a:lstStyle/>
        <a:p>
          <a:endParaRPr lang="ru-RU"/>
        </a:p>
      </dgm:t>
    </dgm:pt>
    <dgm:pt modelId="{7A725DE1-E7D1-463D-99B9-04E68522CA87}">
      <dgm:prSet phldrT="[Текст]"/>
      <dgm:spPr/>
      <dgm:t>
        <a:bodyPr/>
        <a:lstStyle/>
        <a:p>
          <a:r>
            <a:rPr lang="ru-RU" dirty="0" smtClean="0"/>
            <a:t>Расходы</a:t>
          </a:r>
          <a:endParaRPr lang="ru-RU" dirty="0"/>
        </a:p>
      </dgm:t>
    </dgm:pt>
    <dgm:pt modelId="{A8D88267-E731-446E-BF71-BFAE33EE9D18}" type="parTrans" cxnId="{F4B503EC-557B-4678-A0A6-250940ECE98E}">
      <dgm:prSet/>
      <dgm:spPr/>
      <dgm:t>
        <a:bodyPr/>
        <a:lstStyle/>
        <a:p>
          <a:endParaRPr lang="ru-RU"/>
        </a:p>
      </dgm:t>
    </dgm:pt>
    <dgm:pt modelId="{66314980-E131-429B-B40D-FF38A5CED159}" type="sibTrans" cxnId="{F4B503EC-557B-4678-A0A6-250940ECE98E}">
      <dgm:prSet/>
      <dgm:spPr/>
      <dgm:t>
        <a:bodyPr/>
        <a:lstStyle/>
        <a:p>
          <a:endParaRPr lang="ru-RU"/>
        </a:p>
      </dgm:t>
    </dgm:pt>
    <dgm:pt modelId="{807210C5-84F6-4504-9AAF-A24E26714DFC}">
      <dgm:prSet phldrT="[Текст]"/>
      <dgm:spPr/>
      <dgm:t>
        <a:bodyPr/>
        <a:lstStyle/>
        <a:p>
          <a:r>
            <a:rPr lang="ru-RU" dirty="0" smtClean="0"/>
            <a:t>Дефицит</a:t>
          </a:r>
          <a:endParaRPr lang="ru-RU" dirty="0"/>
        </a:p>
      </dgm:t>
    </dgm:pt>
    <dgm:pt modelId="{1CEFC474-282F-4CCD-99A3-04EEEE1FD920}" type="parTrans" cxnId="{062D855D-4AF9-47FC-A8EC-0DEBC299230B}">
      <dgm:prSet/>
      <dgm:spPr/>
      <dgm:t>
        <a:bodyPr/>
        <a:lstStyle/>
        <a:p>
          <a:endParaRPr lang="ru-RU"/>
        </a:p>
      </dgm:t>
    </dgm:pt>
    <dgm:pt modelId="{EB509F55-00A5-4B77-AEB8-89144875DC65}" type="sibTrans" cxnId="{062D855D-4AF9-47FC-A8EC-0DEBC299230B}">
      <dgm:prSet/>
      <dgm:spPr/>
      <dgm:t>
        <a:bodyPr/>
        <a:lstStyle/>
        <a:p>
          <a:endParaRPr lang="ru-RU"/>
        </a:p>
      </dgm:t>
    </dgm:pt>
    <dgm:pt modelId="{394EB293-04C1-43E7-A8B4-88C592C8B41E}" type="pres">
      <dgm:prSet presAssocID="{7B26F86C-6665-4D65-B605-08E6BE4DA8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C9E636-52C3-471E-8A21-5F328D4EFF22}" type="pres">
      <dgm:prSet presAssocID="{7B26F86C-6665-4D65-B605-08E6BE4DA89A}" presName="tSp" presStyleCnt="0"/>
      <dgm:spPr/>
    </dgm:pt>
    <dgm:pt modelId="{BC7EEC46-B592-466F-9B00-DDE7D5A41394}" type="pres">
      <dgm:prSet presAssocID="{7B26F86C-6665-4D65-B605-08E6BE4DA89A}" presName="bSp" presStyleCnt="0"/>
      <dgm:spPr/>
    </dgm:pt>
    <dgm:pt modelId="{216EF700-E433-40F7-9D50-DF84B8481805}" type="pres">
      <dgm:prSet presAssocID="{7B26F86C-6665-4D65-B605-08E6BE4DA89A}" presName="process" presStyleCnt="0"/>
      <dgm:spPr/>
    </dgm:pt>
    <dgm:pt modelId="{B83C2782-0169-4F54-9D0B-5ED06D59EC74}" type="pres">
      <dgm:prSet presAssocID="{E38C5C6C-EC19-410F-9676-5BDD2592DFBB}" presName="composite1" presStyleCnt="0"/>
      <dgm:spPr/>
    </dgm:pt>
    <dgm:pt modelId="{C06B5138-EA14-4EB8-8E77-77EDE1F6EB27}" type="pres">
      <dgm:prSet presAssocID="{E38C5C6C-EC19-410F-9676-5BDD2592DFBB}" presName="dummyNode1" presStyleLbl="node1" presStyleIdx="0" presStyleCnt="3"/>
      <dgm:spPr/>
    </dgm:pt>
    <dgm:pt modelId="{0CAB0DDC-2259-4965-B95A-CA70245A3BA6}" type="pres">
      <dgm:prSet presAssocID="{E38C5C6C-EC19-410F-9676-5BDD2592DFBB}" presName="childNode1" presStyleLbl="bgAcc1" presStyleIdx="0" presStyleCnt="3" custLinFactNeighborX="4196" custLinFactNeighborY="-3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7BAA2-7D2B-45B9-8C39-48D7430E6B95}" type="pres">
      <dgm:prSet presAssocID="{E38C5C6C-EC19-410F-9676-5BDD2592DFBB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9D7578-84AA-4024-B791-D855A54A0F11}" type="pres">
      <dgm:prSet presAssocID="{E38C5C6C-EC19-410F-9676-5BDD2592DFBB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31377-87D4-4EEE-B289-D962F78FFFAC}" type="pres">
      <dgm:prSet presAssocID="{E38C5C6C-EC19-410F-9676-5BDD2592DFBB}" presName="connSite1" presStyleCnt="0"/>
      <dgm:spPr/>
    </dgm:pt>
    <dgm:pt modelId="{1B9A1A05-6655-4F92-AFA4-00DD3DEE6AC2}" type="pres">
      <dgm:prSet presAssocID="{0B561794-8FC3-42A5-90CC-0D32E5D5069E}" presName="Name9" presStyleLbl="sibTrans2D1" presStyleIdx="0" presStyleCnt="2"/>
      <dgm:spPr/>
      <dgm:t>
        <a:bodyPr/>
        <a:lstStyle/>
        <a:p>
          <a:endParaRPr lang="ru-RU"/>
        </a:p>
      </dgm:t>
    </dgm:pt>
    <dgm:pt modelId="{C6D2D984-A1CB-4F24-B9A9-D390E9BF4061}" type="pres">
      <dgm:prSet presAssocID="{7A725DE1-E7D1-463D-99B9-04E68522CA87}" presName="composite2" presStyleCnt="0"/>
      <dgm:spPr/>
    </dgm:pt>
    <dgm:pt modelId="{FE271131-72EB-46F3-B430-2DF5EBC3F138}" type="pres">
      <dgm:prSet presAssocID="{7A725DE1-E7D1-463D-99B9-04E68522CA87}" presName="dummyNode2" presStyleLbl="node1" presStyleIdx="0" presStyleCnt="3"/>
      <dgm:spPr/>
    </dgm:pt>
    <dgm:pt modelId="{B258A59F-CFEA-4C95-B7F3-21526D870C47}" type="pres">
      <dgm:prSet presAssocID="{7A725DE1-E7D1-463D-99B9-04E68522CA87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833ED-3282-43C3-86FF-7C24247783E7}" type="pres">
      <dgm:prSet presAssocID="{7A725DE1-E7D1-463D-99B9-04E68522CA8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E9098-1C08-46CD-AB9D-4568395833B6}" type="pres">
      <dgm:prSet presAssocID="{7A725DE1-E7D1-463D-99B9-04E68522CA87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29D4F-4291-44C0-81F9-DF55E93B20C7}" type="pres">
      <dgm:prSet presAssocID="{7A725DE1-E7D1-463D-99B9-04E68522CA87}" presName="connSite2" presStyleCnt="0"/>
      <dgm:spPr/>
    </dgm:pt>
    <dgm:pt modelId="{A807C083-8982-42EB-A3B9-85904B879C8A}" type="pres">
      <dgm:prSet presAssocID="{66314980-E131-429B-B40D-FF38A5CED159}" presName="Name18" presStyleLbl="sibTrans2D1" presStyleIdx="1" presStyleCnt="2"/>
      <dgm:spPr/>
      <dgm:t>
        <a:bodyPr/>
        <a:lstStyle/>
        <a:p>
          <a:endParaRPr lang="ru-RU"/>
        </a:p>
      </dgm:t>
    </dgm:pt>
    <dgm:pt modelId="{D8FA6133-8DB6-4215-873C-3B9539E22B4D}" type="pres">
      <dgm:prSet presAssocID="{807210C5-84F6-4504-9AAF-A24E26714DFC}" presName="composite1" presStyleCnt="0"/>
      <dgm:spPr/>
    </dgm:pt>
    <dgm:pt modelId="{0D39F9E0-8E3C-43D9-A77A-A7EE65BF85A0}" type="pres">
      <dgm:prSet presAssocID="{807210C5-84F6-4504-9AAF-A24E26714DFC}" presName="dummyNode1" presStyleLbl="node1" presStyleIdx="1" presStyleCnt="3"/>
      <dgm:spPr/>
    </dgm:pt>
    <dgm:pt modelId="{D0374B0C-19E6-4EF7-A3C4-E904E7C524F1}" type="pres">
      <dgm:prSet presAssocID="{807210C5-84F6-4504-9AAF-A24E26714DFC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AEF4E2-CBD9-4CFE-A806-AFA2C98D2D05}" type="pres">
      <dgm:prSet presAssocID="{807210C5-84F6-4504-9AAF-A24E26714DFC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8F427-DC2E-4B3E-B462-9EE5B93C54A3}" type="pres">
      <dgm:prSet presAssocID="{807210C5-84F6-4504-9AAF-A24E26714DFC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8B2F9-2AA3-4069-A95C-414B5A16DD6B}" type="pres">
      <dgm:prSet presAssocID="{807210C5-84F6-4504-9AAF-A24E26714DFC}" presName="connSite1" presStyleCnt="0"/>
      <dgm:spPr/>
    </dgm:pt>
  </dgm:ptLst>
  <dgm:cxnLst>
    <dgm:cxn modelId="{3DABE631-C31E-4988-9ABC-2C4D4016A2C2}" srcId="{E38C5C6C-EC19-410F-9676-5BDD2592DFBB}" destId="{A0794656-E864-457A-A235-62310EECF20B}" srcOrd="0" destOrd="0" parTransId="{8EB78D4B-ECC1-449E-8C26-706FF3C96199}" sibTransId="{7B7B4F2A-27DE-4CBD-96FC-A77ED369274C}"/>
    <dgm:cxn modelId="{062D855D-4AF9-47FC-A8EC-0DEBC299230B}" srcId="{7B26F86C-6665-4D65-B605-08E6BE4DA89A}" destId="{807210C5-84F6-4504-9AAF-A24E26714DFC}" srcOrd="2" destOrd="0" parTransId="{1CEFC474-282F-4CCD-99A3-04EEEE1FD920}" sibTransId="{EB509F55-00A5-4B77-AEB8-89144875DC65}"/>
    <dgm:cxn modelId="{95CAA098-7AD4-47CF-9892-C52C184E72B2}" type="presOf" srcId="{A0794656-E864-457A-A235-62310EECF20B}" destId="{A9F7BAA2-7D2B-45B9-8C39-48D7430E6B95}" srcOrd="1" destOrd="0" presId="urn:microsoft.com/office/officeart/2005/8/layout/hProcess4"/>
    <dgm:cxn modelId="{5E3B2807-8460-4256-A573-227668302743}" type="presOf" srcId="{807210C5-84F6-4504-9AAF-A24E26714DFC}" destId="{81B8F427-DC2E-4B3E-B462-9EE5B93C54A3}" srcOrd="0" destOrd="0" presId="urn:microsoft.com/office/officeart/2005/8/layout/hProcess4"/>
    <dgm:cxn modelId="{6137178F-B9F7-4CCE-8D07-2542FCDD845F}" type="presOf" srcId="{A0794656-E864-457A-A235-62310EECF20B}" destId="{0CAB0DDC-2259-4965-B95A-CA70245A3BA6}" srcOrd="0" destOrd="0" presId="urn:microsoft.com/office/officeart/2005/8/layout/hProcess4"/>
    <dgm:cxn modelId="{19560335-D0E7-4BB2-BE4C-F25389FFC0F3}" type="presOf" srcId="{7A725DE1-E7D1-463D-99B9-04E68522CA87}" destId="{FA3E9098-1C08-46CD-AB9D-4568395833B6}" srcOrd="0" destOrd="0" presId="urn:microsoft.com/office/officeart/2005/8/layout/hProcess4"/>
    <dgm:cxn modelId="{2B4941A7-AC08-4F0B-8AB1-1958A23CD361}" type="presOf" srcId="{66314980-E131-429B-B40D-FF38A5CED159}" destId="{A807C083-8982-42EB-A3B9-85904B879C8A}" srcOrd="0" destOrd="0" presId="urn:microsoft.com/office/officeart/2005/8/layout/hProcess4"/>
    <dgm:cxn modelId="{640E172D-563E-4693-B36C-AD4641CF407C}" type="presOf" srcId="{E38C5C6C-EC19-410F-9676-5BDD2592DFBB}" destId="{BF9D7578-84AA-4024-B791-D855A54A0F11}" srcOrd="0" destOrd="0" presId="urn:microsoft.com/office/officeart/2005/8/layout/hProcess4"/>
    <dgm:cxn modelId="{F4B503EC-557B-4678-A0A6-250940ECE98E}" srcId="{7B26F86C-6665-4D65-B605-08E6BE4DA89A}" destId="{7A725DE1-E7D1-463D-99B9-04E68522CA87}" srcOrd="1" destOrd="0" parTransId="{A8D88267-E731-446E-BF71-BFAE33EE9D18}" sibTransId="{66314980-E131-429B-B40D-FF38A5CED159}"/>
    <dgm:cxn modelId="{269ACF8E-0D55-4FF5-A499-F44953514D0C}" srcId="{7B26F86C-6665-4D65-B605-08E6BE4DA89A}" destId="{E38C5C6C-EC19-410F-9676-5BDD2592DFBB}" srcOrd="0" destOrd="0" parTransId="{F4570747-2D59-4EC4-8DD5-D351DAD3F5CD}" sibTransId="{0B561794-8FC3-42A5-90CC-0D32E5D5069E}"/>
    <dgm:cxn modelId="{8E9800E2-E94D-4195-8F6E-BC1EA94E2194}" type="presOf" srcId="{0B561794-8FC3-42A5-90CC-0D32E5D5069E}" destId="{1B9A1A05-6655-4F92-AFA4-00DD3DEE6AC2}" srcOrd="0" destOrd="0" presId="urn:microsoft.com/office/officeart/2005/8/layout/hProcess4"/>
    <dgm:cxn modelId="{CB2F6936-0206-41A8-A7B0-DF2C7229CD2C}" type="presOf" srcId="{7B26F86C-6665-4D65-B605-08E6BE4DA89A}" destId="{394EB293-04C1-43E7-A8B4-88C592C8B41E}" srcOrd="0" destOrd="0" presId="urn:microsoft.com/office/officeart/2005/8/layout/hProcess4"/>
    <dgm:cxn modelId="{78D4DF34-B01D-4B99-B390-BBF67188FD9B}" type="presParOf" srcId="{394EB293-04C1-43E7-A8B4-88C592C8B41E}" destId="{AAC9E636-52C3-471E-8A21-5F328D4EFF22}" srcOrd="0" destOrd="0" presId="urn:microsoft.com/office/officeart/2005/8/layout/hProcess4"/>
    <dgm:cxn modelId="{E6A41FC6-732E-4FE8-B37C-BA9B20A6906C}" type="presParOf" srcId="{394EB293-04C1-43E7-A8B4-88C592C8B41E}" destId="{BC7EEC46-B592-466F-9B00-DDE7D5A41394}" srcOrd="1" destOrd="0" presId="urn:microsoft.com/office/officeart/2005/8/layout/hProcess4"/>
    <dgm:cxn modelId="{3F0C98C4-4659-444B-8CA3-78182BF9BBB3}" type="presParOf" srcId="{394EB293-04C1-43E7-A8B4-88C592C8B41E}" destId="{216EF700-E433-40F7-9D50-DF84B8481805}" srcOrd="2" destOrd="0" presId="urn:microsoft.com/office/officeart/2005/8/layout/hProcess4"/>
    <dgm:cxn modelId="{28576705-D01C-4641-BAFE-38BA1A646CD5}" type="presParOf" srcId="{216EF700-E433-40F7-9D50-DF84B8481805}" destId="{B83C2782-0169-4F54-9D0B-5ED06D59EC74}" srcOrd="0" destOrd="0" presId="urn:microsoft.com/office/officeart/2005/8/layout/hProcess4"/>
    <dgm:cxn modelId="{307F3AA0-4C96-4F09-BF66-AC2D9C173FD9}" type="presParOf" srcId="{B83C2782-0169-4F54-9D0B-5ED06D59EC74}" destId="{C06B5138-EA14-4EB8-8E77-77EDE1F6EB27}" srcOrd="0" destOrd="0" presId="urn:microsoft.com/office/officeart/2005/8/layout/hProcess4"/>
    <dgm:cxn modelId="{4D7A25E8-70A7-4115-9E3B-17DF478F4E91}" type="presParOf" srcId="{B83C2782-0169-4F54-9D0B-5ED06D59EC74}" destId="{0CAB0DDC-2259-4965-B95A-CA70245A3BA6}" srcOrd="1" destOrd="0" presId="urn:microsoft.com/office/officeart/2005/8/layout/hProcess4"/>
    <dgm:cxn modelId="{26BFC195-0261-4944-8006-9E1FF556D7EC}" type="presParOf" srcId="{B83C2782-0169-4F54-9D0B-5ED06D59EC74}" destId="{A9F7BAA2-7D2B-45B9-8C39-48D7430E6B95}" srcOrd="2" destOrd="0" presId="urn:microsoft.com/office/officeart/2005/8/layout/hProcess4"/>
    <dgm:cxn modelId="{565604B1-87CE-43AE-AEE1-36B38C27D485}" type="presParOf" srcId="{B83C2782-0169-4F54-9D0B-5ED06D59EC74}" destId="{BF9D7578-84AA-4024-B791-D855A54A0F11}" srcOrd="3" destOrd="0" presId="urn:microsoft.com/office/officeart/2005/8/layout/hProcess4"/>
    <dgm:cxn modelId="{D0EBB774-C353-479D-BAF6-87E853EAC8DF}" type="presParOf" srcId="{B83C2782-0169-4F54-9D0B-5ED06D59EC74}" destId="{1C531377-87D4-4EEE-B289-D962F78FFFAC}" srcOrd="4" destOrd="0" presId="urn:microsoft.com/office/officeart/2005/8/layout/hProcess4"/>
    <dgm:cxn modelId="{C7CEDAC8-DE29-4D9E-9694-6AABC002E4EE}" type="presParOf" srcId="{216EF700-E433-40F7-9D50-DF84B8481805}" destId="{1B9A1A05-6655-4F92-AFA4-00DD3DEE6AC2}" srcOrd="1" destOrd="0" presId="urn:microsoft.com/office/officeart/2005/8/layout/hProcess4"/>
    <dgm:cxn modelId="{1F6E9348-37B0-49CB-9CD3-63F82595EC1C}" type="presParOf" srcId="{216EF700-E433-40F7-9D50-DF84B8481805}" destId="{C6D2D984-A1CB-4F24-B9A9-D390E9BF4061}" srcOrd="2" destOrd="0" presId="urn:microsoft.com/office/officeart/2005/8/layout/hProcess4"/>
    <dgm:cxn modelId="{9C12FC5D-EF51-4DCA-86B6-B48C50ED9B95}" type="presParOf" srcId="{C6D2D984-A1CB-4F24-B9A9-D390E9BF4061}" destId="{FE271131-72EB-46F3-B430-2DF5EBC3F138}" srcOrd="0" destOrd="0" presId="urn:microsoft.com/office/officeart/2005/8/layout/hProcess4"/>
    <dgm:cxn modelId="{DEEBBC77-E5C4-40B3-B869-1FE38245F8A5}" type="presParOf" srcId="{C6D2D984-A1CB-4F24-B9A9-D390E9BF4061}" destId="{B258A59F-CFEA-4C95-B7F3-21526D870C47}" srcOrd="1" destOrd="0" presId="urn:microsoft.com/office/officeart/2005/8/layout/hProcess4"/>
    <dgm:cxn modelId="{0EC613BF-CFFD-4777-A3DB-16801AE506F2}" type="presParOf" srcId="{C6D2D984-A1CB-4F24-B9A9-D390E9BF4061}" destId="{567833ED-3282-43C3-86FF-7C24247783E7}" srcOrd="2" destOrd="0" presId="urn:microsoft.com/office/officeart/2005/8/layout/hProcess4"/>
    <dgm:cxn modelId="{7DDE28BB-5ED3-4D41-AFC4-CBDE2B5D2AE1}" type="presParOf" srcId="{C6D2D984-A1CB-4F24-B9A9-D390E9BF4061}" destId="{FA3E9098-1C08-46CD-AB9D-4568395833B6}" srcOrd="3" destOrd="0" presId="urn:microsoft.com/office/officeart/2005/8/layout/hProcess4"/>
    <dgm:cxn modelId="{8C7E7DF0-8573-4E63-A0E3-9A890B49F430}" type="presParOf" srcId="{C6D2D984-A1CB-4F24-B9A9-D390E9BF4061}" destId="{D2329D4F-4291-44C0-81F9-DF55E93B20C7}" srcOrd="4" destOrd="0" presId="urn:microsoft.com/office/officeart/2005/8/layout/hProcess4"/>
    <dgm:cxn modelId="{BD37C313-A7B6-433D-A95E-8664727880AA}" type="presParOf" srcId="{216EF700-E433-40F7-9D50-DF84B8481805}" destId="{A807C083-8982-42EB-A3B9-85904B879C8A}" srcOrd="3" destOrd="0" presId="urn:microsoft.com/office/officeart/2005/8/layout/hProcess4"/>
    <dgm:cxn modelId="{06D75E79-A522-4475-9887-2C9E637B9225}" type="presParOf" srcId="{216EF700-E433-40F7-9D50-DF84B8481805}" destId="{D8FA6133-8DB6-4215-873C-3B9539E22B4D}" srcOrd="4" destOrd="0" presId="urn:microsoft.com/office/officeart/2005/8/layout/hProcess4"/>
    <dgm:cxn modelId="{8291D092-DEF4-494B-ABF6-5793C1C0158E}" type="presParOf" srcId="{D8FA6133-8DB6-4215-873C-3B9539E22B4D}" destId="{0D39F9E0-8E3C-43D9-A77A-A7EE65BF85A0}" srcOrd="0" destOrd="0" presId="urn:microsoft.com/office/officeart/2005/8/layout/hProcess4"/>
    <dgm:cxn modelId="{EE4B6374-BDA7-4BBF-9834-0CF3171A2CF5}" type="presParOf" srcId="{D8FA6133-8DB6-4215-873C-3B9539E22B4D}" destId="{D0374B0C-19E6-4EF7-A3C4-E904E7C524F1}" srcOrd="1" destOrd="0" presId="urn:microsoft.com/office/officeart/2005/8/layout/hProcess4"/>
    <dgm:cxn modelId="{1655AFDF-C3F1-4B93-9367-1B315435AC58}" type="presParOf" srcId="{D8FA6133-8DB6-4215-873C-3B9539E22B4D}" destId="{EBAEF4E2-CBD9-4CFE-A806-AFA2C98D2D05}" srcOrd="2" destOrd="0" presId="urn:microsoft.com/office/officeart/2005/8/layout/hProcess4"/>
    <dgm:cxn modelId="{93A87CCB-6014-46A0-A6E0-1F46BE860AE1}" type="presParOf" srcId="{D8FA6133-8DB6-4215-873C-3B9539E22B4D}" destId="{81B8F427-DC2E-4B3E-B462-9EE5B93C54A3}" srcOrd="3" destOrd="0" presId="urn:microsoft.com/office/officeart/2005/8/layout/hProcess4"/>
    <dgm:cxn modelId="{13B4832F-45AF-499A-A28B-D937A6D7DE86}" type="presParOf" srcId="{D8FA6133-8DB6-4215-873C-3B9539E22B4D}" destId="{EEF8B2F9-2AA3-4069-A95C-414B5A16DD6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B0DDC-2259-4965-B95A-CA70245A3BA6}">
      <dsp:nvSpPr>
        <dsp:cNvPr id="0" name=""/>
        <dsp:cNvSpPr/>
      </dsp:nvSpPr>
      <dsp:spPr>
        <a:xfrm>
          <a:off x="71437" y="1285890"/>
          <a:ext cx="1699969" cy="14021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285750" lvl="1" indent="-285750" algn="l" defTabSz="2578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800" kern="1200" dirty="0"/>
        </a:p>
      </dsp:txBody>
      <dsp:txXfrm>
        <a:off x="103704" y="1318157"/>
        <a:ext cx="1635435" cy="1037131"/>
      </dsp:txXfrm>
    </dsp:sp>
    <dsp:sp modelId="{1B9A1A05-6655-4F92-AFA4-00DD3DEE6AC2}">
      <dsp:nvSpPr>
        <dsp:cNvPr id="0" name=""/>
        <dsp:cNvSpPr/>
      </dsp:nvSpPr>
      <dsp:spPr>
        <a:xfrm>
          <a:off x="975710" y="1737664"/>
          <a:ext cx="1767229" cy="1767229"/>
        </a:xfrm>
        <a:prstGeom prst="leftCircularArrow">
          <a:avLst>
            <a:gd name="adj1" fmla="val 2550"/>
            <a:gd name="adj2" fmla="val 309429"/>
            <a:gd name="adj3" fmla="val 2084940"/>
            <a:gd name="adj4" fmla="val 9024489"/>
            <a:gd name="adj5" fmla="val 2975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9D7578-84AA-4024-B791-D855A54A0F11}">
      <dsp:nvSpPr>
        <dsp:cNvPr id="0" name=""/>
        <dsp:cNvSpPr/>
      </dsp:nvSpPr>
      <dsp:spPr>
        <a:xfrm>
          <a:off x="377877" y="2432605"/>
          <a:ext cx="1511084" cy="600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Доходы</a:t>
          </a:r>
          <a:endParaRPr lang="ru-RU" sz="2700" kern="1200" dirty="0"/>
        </a:p>
      </dsp:txBody>
      <dsp:txXfrm>
        <a:off x="395477" y="2450205"/>
        <a:ext cx="1475884" cy="565708"/>
      </dsp:txXfrm>
    </dsp:sp>
    <dsp:sp modelId="{B258A59F-CFEA-4C95-B7F3-21526D870C47}">
      <dsp:nvSpPr>
        <dsp:cNvPr id="0" name=""/>
        <dsp:cNvSpPr/>
      </dsp:nvSpPr>
      <dsp:spPr>
        <a:xfrm>
          <a:off x="2103572" y="1330940"/>
          <a:ext cx="1699969" cy="14021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07C083-8982-42EB-A3B9-85904B879C8A}">
      <dsp:nvSpPr>
        <dsp:cNvPr id="0" name=""/>
        <dsp:cNvSpPr/>
      </dsp:nvSpPr>
      <dsp:spPr>
        <a:xfrm>
          <a:off x="3065009" y="504130"/>
          <a:ext cx="1984448" cy="1984448"/>
        </a:xfrm>
        <a:prstGeom prst="circularArrow">
          <a:avLst>
            <a:gd name="adj1" fmla="val 2271"/>
            <a:gd name="adj2" fmla="val 273786"/>
            <a:gd name="adj3" fmla="val 19550703"/>
            <a:gd name="adj4" fmla="val 12575511"/>
            <a:gd name="adj5" fmla="val 265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3E9098-1C08-46CD-AB9D-4568395833B6}">
      <dsp:nvSpPr>
        <dsp:cNvPr id="0" name=""/>
        <dsp:cNvSpPr/>
      </dsp:nvSpPr>
      <dsp:spPr>
        <a:xfrm>
          <a:off x="2481343" y="1030485"/>
          <a:ext cx="1511084" cy="600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Расходы</a:t>
          </a:r>
          <a:endParaRPr lang="ru-RU" sz="2700" kern="1200" dirty="0"/>
        </a:p>
      </dsp:txBody>
      <dsp:txXfrm>
        <a:off x="2498943" y="1048085"/>
        <a:ext cx="1475884" cy="565708"/>
      </dsp:txXfrm>
    </dsp:sp>
    <dsp:sp modelId="{D0374B0C-19E6-4EF7-A3C4-E904E7C524F1}">
      <dsp:nvSpPr>
        <dsp:cNvPr id="0" name=""/>
        <dsp:cNvSpPr/>
      </dsp:nvSpPr>
      <dsp:spPr>
        <a:xfrm>
          <a:off x="4207037" y="1330940"/>
          <a:ext cx="1699969" cy="14021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B8F427-DC2E-4B3E-B462-9EE5B93C54A3}">
      <dsp:nvSpPr>
        <dsp:cNvPr id="0" name=""/>
        <dsp:cNvSpPr/>
      </dsp:nvSpPr>
      <dsp:spPr>
        <a:xfrm>
          <a:off x="4584809" y="2432605"/>
          <a:ext cx="1511084" cy="600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Дефицит</a:t>
          </a:r>
          <a:endParaRPr lang="ru-RU" sz="2700" kern="1200" dirty="0"/>
        </a:p>
      </dsp:txBody>
      <dsp:txXfrm>
        <a:off x="4602409" y="2450205"/>
        <a:ext cx="1475884" cy="565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2CB4-C1EE-4232-B645-3931D2E1F6B2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D1644-3868-476A-B668-C3F2DB899F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613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665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50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087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309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009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007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876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62F04CB-CE93-4AC3-AC5F-A7F32E590A75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14290"/>
            <a:ext cx="7786742" cy="614366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Bookman Old Style" pitchFamily="18" charset="0"/>
              </a:rPr>
              <a:t>Публичные слушания по </a:t>
            </a:r>
            <a:br>
              <a:rPr lang="ru-RU" sz="3600" dirty="0" smtClean="0">
                <a:latin typeface="Bookman Old Style" pitchFamily="18" charset="0"/>
              </a:rPr>
            </a:br>
            <a:r>
              <a:rPr lang="ru-RU" sz="3600" dirty="0" smtClean="0">
                <a:latin typeface="Bookman Old Style" pitchFamily="18" charset="0"/>
              </a:rPr>
              <a:t>ПРОЕКТУ РЕШЕНИЯ СОВЕТА ДЕПУТАТОВ БЕЙСКОГО РАЙОНА </a:t>
            </a:r>
            <a:br>
              <a:rPr lang="ru-RU" sz="3600" dirty="0" smtClean="0">
                <a:latin typeface="Bookman Old Style" pitchFamily="18" charset="0"/>
              </a:rPr>
            </a:br>
            <a:r>
              <a:rPr lang="ru-RU" sz="3600" dirty="0">
                <a:latin typeface="Bookman Old Style" pitchFamily="18" charset="0"/>
              </a:rPr>
              <a:t/>
            </a:r>
            <a:br>
              <a:rPr lang="ru-RU" sz="3600" dirty="0">
                <a:latin typeface="Bookman Old Style" pitchFamily="18" charset="0"/>
              </a:rPr>
            </a:br>
            <a:r>
              <a:rPr lang="ru-RU" sz="3600" dirty="0" smtClean="0">
                <a:latin typeface="Bookman Old Style" pitchFamily="18" charset="0"/>
              </a:rPr>
              <a:t>«О местном бюджете муниципального образования Бейский район на 201</a:t>
            </a:r>
            <a:r>
              <a:rPr lang="en-US" sz="3600" dirty="0" smtClean="0">
                <a:latin typeface="Bookman Old Style" pitchFamily="18" charset="0"/>
              </a:rPr>
              <a:t>9</a:t>
            </a:r>
            <a:r>
              <a:rPr lang="ru-RU" sz="3600" dirty="0" smtClean="0">
                <a:latin typeface="Bookman Old Style" pitchFamily="18" charset="0"/>
              </a:rPr>
              <a:t> год </a:t>
            </a:r>
            <a:br>
              <a:rPr lang="ru-RU" sz="3600" dirty="0" smtClean="0">
                <a:latin typeface="Bookman Old Style" pitchFamily="18" charset="0"/>
              </a:rPr>
            </a:br>
            <a:r>
              <a:rPr lang="ru-RU" sz="3600" dirty="0" smtClean="0">
                <a:latin typeface="Bookman Old Style" pitchFamily="18" charset="0"/>
              </a:rPr>
              <a:t>и на плановый период 20</a:t>
            </a:r>
            <a:r>
              <a:rPr lang="en-US" sz="3600" dirty="0" smtClean="0">
                <a:latin typeface="Bookman Old Style" pitchFamily="18" charset="0"/>
              </a:rPr>
              <a:t>20</a:t>
            </a:r>
            <a:r>
              <a:rPr lang="ru-RU" sz="3600" dirty="0" smtClean="0">
                <a:latin typeface="Bookman Old Style" pitchFamily="18" charset="0"/>
              </a:rPr>
              <a:t> и 20</a:t>
            </a:r>
            <a:r>
              <a:rPr lang="en-US" sz="3600" dirty="0" smtClean="0">
                <a:latin typeface="Bookman Old Style" pitchFamily="18" charset="0"/>
              </a:rPr>
              <a:t>21</a:t>
            </a:r>
            <a:r>
              <a:rPr lang="ru-RU" sz="3600" dirty="0" smtClean="0">
                <a:latin typeface="Bookman Old Style" pitchFamily="18" charset="0"/>
              </a:rPr>
              <a:t> годов»</a:t>
            </a:r>
            <a:br>
              <a:rPr lang="ru-RU" sz="3600" dirty="0" smtClean="0">
                <a:latin typeface="Bookman Old Style" pitchFamily="18" charset="0"/>
              </a:rPr>
            </a:br>
            <a:endParaRPr lang="ru-RU" sz="3600" dirty="0">
              <a:latin typeface="Bookman Old Style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8371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285984" y="107154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Бюджет для </a:t>
            </a:r>
          </a:p>
          <a:p>
            <a:pPr algn="ctr"/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граждан</a:t>
            </a:r>
            <a:endParaRPr lang="ru-RU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чанные файлы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0"/>
            <a:ext cx="2749250" cy="21431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86380" y="500042"/>
            <a:ext cx="328614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Образование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3504" y="1643026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«Дошкольное образование» : </a:t>
            </a:r>
            <a:r>
              <a:rPr lang="ru-RU" sz="1200" dirty="0">
                <a:solidFill>
                  <a:schemeClr val="tx1"/>
                </a:solidFill>
              </a:rPr>
              <a:t>164 </a:t>
            </a:r>
            <a:r>
              <a:rPr lang="ru-RU" sz="1200" dirty="0" smtClean="0">
                <a:solidFill>
                  <a:schemeClr val="tx1"/>
                </a:solidFill>
              </a:rPr>
              <a:t>367.8 тыс</a:t>
            </a:r>
            <a:r>
              <a:rPr lang="ru-RU" sz="1200" dirty="0" smtClean="0">
                <a:solidFill>
                  <a:schemeClr val="tx1"/>
                </a:solidFill>
              </a:rPr>
              <a:t>. рублей,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2428844"/>
            <a:ext cx="3786214" cy="57150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«Общее образование: </a:t>
            </a:r>
            <a:r>
              <a:rPr lang="ru-RU" sz="1200" dirty="0">
                <a:solidFill>
                  <a:schemeClr val="tx1"/>
                </a:solidFill>
              </a:rPr>
              <a:t>396 </a:t>
            </a:r>
            <a:r>
              <a:rPr lang="ru-RU" sz="1200" dirty="0" smtClean="0">
                <a:solidFill>
                  <a:schemeClr val="tx1"/>
                </a:solidFill>
              </a:rPr>
              <a:t>664.4 тыс</a:t>
            </a:r>
            <a:r>
              <a:rPr lang="ru-RU" sz="1200" dirty="0" smtClean="0">
                <a:solidFill>
                  <a:schemeClr val="tx1"/>
                </a:solidFill>
              </a:rPr>
              <a:t>. рублей.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3143224"/>
            <a:ext cx="3786214" cy="57150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«Дополнительное образование детей: </a:t>
            </a:r>
            <a:r>
              <a:rPr lang="ru-RU" sz="1200" dirty="0">
                <a:solidFill>
                  <a:schemeClr val="tx1"/>
                </a:solidFill>
              </a:rPr>
              <a:t>14 </a:t>
            </a:r>
            <a:r>
              <a:rPr lang="ru-RU" sz="1200" dirty="0" smtClean="0">
                <a:solidFill>
                  <a:schemeClr val="tx1"/>
                </a:solidFill>
              </a:rPr>
              <a:t>785.6 тыс</a:t>
            </a:r>
            <a:r>
              <a:rPr lang="ru-RU" sz="1200" dirty="0" smtClean="0">
                <a:solidFill>
                  <a:schemeClr val="tx1"/>
                </a:solidFill>
              </a:rPr>
              <a:t>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3857604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«Профессиональная подготовка, переподготовка и повышение квалификации» </a:t>
            </a:r>
            <a:r>
              <a:rPr lang="ru-RU" sz="1200" dirty="0">
                <a:solidFill>
                  <a:schemeClr val="tx1"/>
                </a:solidFill>
              </a:rPr>
              <a:t>:</a:t>
            </a:r>
            <a:r>
              <a:rPr lang="ru-RU" sz="1200" dirty="0" smtClean="0">
                <a:solidFill>
                  <a:schemeClr val="tx1"/>
                </a:solidFill>
              </a:rPr>
              <a:t>179.9  </a:t>
            </a:r>
            <a:r>
              <a:rPr lang="ru-RU" sz="1200" dirty="0" smtClean="0">
                <a:solidFill>
                  <a:schemeClr val="tx1"/>
                </a:solidFill>
              </a:rPr>
              <a:t>тыс.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628" y="1071522"/>
            <a:ext cx="3930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Всего на сумму </a:t>
            </a:r>
            <a:r>
              <a:rPr lang="ru-RU" dirty="0"/>
              <a:t>603 </a:t>
            </a:r>
            <a:r>
              <a:rPr lang="ru-RU" dirty="0" smtClean="0"/>
              <a:t>126.9 тыс</a:t>
            </a:r>
            <a:r>
              <a:rPr lang="ru-RU" dirty="0" smtClean="0"/>
              <a:t>. рублей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143504" y="4643446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«Молодежная политика и оздоровление детей»  :</a:t>
            </a:r>
          </a:p>
          <a:p>
            <a:r>
              <a:rPr lang="ru-RU" sz="1200" dirty="0">
                <a:solidFill>
                  <a:schemeClr val="tx1"/>
                </a:solidFill>
              </a:rPr>
              <a:t>3 </a:t>
            </a:r>
            <a:r>
              <a:rPr lang="ru-RU" sz="1200" dirty="0" smtClean="0">
                <a:solidFill>
                  <a:schemeClr val="tx1"/>
                </a:solidFill>
              </a:rPr>
              <a:t>854.0 тыс</a:t>
            </a:r>
            <a:r>
              <a:rPr lang="ru-RU" sz="1200" dirty="0" smtClean="0">
                <a:solidFill>
                  <a:schemeClr val="tx1"/>
                </a:solidFill>
              </a:rPr>
              <a:t>. рублей.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43504" y="5429288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«Другие вопросы в области образования»  </a:t>
            </a:r>
            <a:r>
              <a:rPr lang="ru-RU" sz="1200" dirty="0">
                <a:solidFill>
                  <a:schemeClr val="tx1"/>
                </a:solidFill>
              </a:rPr>
              <a:t>:23 </a:t>
            </a:r>
            <a:r>
              <a:rPr lang="ru-RU" sz="1200" dirty="0" smtClean="0">
                <a:solidFill>
                  <a:schemeClr val="tx1"/>
                </a:solidFill>
              </a:rPr>
              <a:t>275.2 тыс</a:t>
            </a:r>
            <a:r>
              <a:rPr lang="ru-RU" sz="1200" dirty="0" smtClean="0">
                <a:solidFill>
                  <a:schemeClr val="tx1"/>
                </a:solidFill>
              </a:rPr>
              <a:t>. рублей. 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8194" name="Picture 2" descr="C:\Users\Владелец\Desktop\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4752" y="2428868"/>
            <a:ext cx="4492446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928670"/>
            <a:ext cx="3435268" cy="22860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5786" y="142852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«Культура и  кинематография»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571480"/>
            <a:ext cx="3499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Всего на сумму </a:t>
            </a:r>
            <a:r>
              <a:rPr lang="ru-RU" dirty="0"/>
              <a:t>66 </a:t>
            </a:r>
            <a:r>
              <a:rPr lang="ru-RU" dirty="0" smtClean="0"/>
              <a:t>876.6 тыс</a:t>
            </a:r>
            <a:r>
              <a:rPr lang="ru-RU" dirty="0" smtClean="0"/>
              <a:t>. </a:t>
            </a:r>
            <a:r>
              <a:rPr lang="ru-RU" dirty="0" err="1" smtClean="0"/>
              <a:t>руб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928670"/>
            <a:ext cx="3500462" cy="2286016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По подразделу  «Культура» на 2021 год предусмотрено </a:t>
            </a:r>
            <a:r>
              <a:rPr lang="ru-RU" sz="1200" dirty="0">
                <a:solidFill>
                  <a:schemeClr val="tx1"/>
                </a:solidFill>
              </a:rPr>
              <a:t>45 </a:t>
            </a:r>
            <a:r>
              <a:rPr lang="ru-RU" sz="1200" dirty="0" smtClean="0">
                <a:solidFill>
                  <a:schemeClr val="tx1"/>
                </a:solidFill>
              </a:rPr>
              <a:t>733.3 тыс</a:t>
            </a:r>
            <a:r>
              <a:rPr lang="ru-RU" sz="1200" dirty="0" smtClean="0">
                <a:solidFill>
                  <a:schemeClr val="tx1"/>
                </a:solidFill>
              </a:rPr>
              <a:t>. рублей</a:t>
            </a:r>
            <a:endParaRPr lang="en-US" sz="1200" dirty="0" smtClean="0">
              <a:solidFill>
                <a:schemeClr val="tx1"/>
              </a:solidFill>
            </a:endParaRPr>
          </a:p>
          <a:p>
            <a:pPr lvl="0">
              <a:buFontTx/>
              <a:buChar char="-"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3429000"/>
            <a:ext cx="2928958" cy="1143008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«Другие вопросы в области культуры, кинематографии» на 2021 год предусмотрено </a:t>
            </a:r>
            <a:r>
              <a:rPr lang="ru-RU" sz="1200" dirty="0">
                <a:solidFill>
                  <a:schemeClr val="tx1"/>
                </a:solidFill>
              </a:rPr>
              <a:t>21 </a:t>
            </a:r>
            <a:r>
              <a:rPr lang="ru-RU" sz="1200" dirty="0" smtClean="0">
                <a:solidFill>
                  <a:schemeClr val="tx1"/>
                </a:solidFill>
              </a:rPr>
              <a:t>143.3 тыс</a:t>
            </a:r>
            <a:r>
              <a:rPr lang="ru-RU" sz="1200" dirty="0" smtClean="0">
                <a:solidFill>
                  <a:schemeClr val="tx1"/>
                </a:solidFill>
              </a:rPr>
              <a:t>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6145" name="Picture 1" descr="C:\Users\Владелец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3429000"/>
            <a:ext cx="4143404" cy="3103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142852"/>
            <a:ext cx="328614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Социальная политика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Рисунок 2" descr="скачанные файлы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14290"/>
            <a:ext cx="2286016" cy="2428892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3108" y="500042"/>
            <a:ext cx="49292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7675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Всего на сумму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/>
              <a:t>66 </a:t>
            </a:r>
            <a:r>
              <a:rPr lang="ru-RU" sz="2000" dirty="0" smtClean="0"/>
              <a:t>498.0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рублей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14612" y="1071546"/>
            <a:ext cx="5786478" cy="1571636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«Пенсионное обеспечение» в проекте бюджета на 2021 год предусмотрены выплаты в размере </a:t>
            </a:r>
            <a:r>
              <a:rPr lang="ru-RU" dirty="0"/>
              <a:t>6 </a:t>
            </a:r>
            <a:r>
              <a:rPr lang="ru-RU" dirty="0" smtClean="0"/>
              <a:t>050.0 тыс. руб.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44" y="4071942"/>
            <a:ext cx="8715436" cy="928694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«Охрана семьи и детства» предусмотрено на 2021 </a:t>
            </a:r>
            <a:r>
              <a:rPr lang="ru-RU" smtClean="0"/>
              <a:t>год </a:t>
            </a:r>
            <a:r>
              <a:rPr lang="ru-RU"/>
              <a:t>59 </a:t>
            </a:r>
            <a:r>
              <a:rPr lang="ru-RU" smtClean="0"/>
              <a:t>107.0 тыс</a:t>
            </a:r>
            <a:r>
              <a:rPr lang="ru-RU" dirty="0" smtClean="0"/>
              <a:t>. рублей 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2786058"/>
            <a:ext cx="8501122" cy="1143008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«Социальное обеспечение населения» в 2021 году предусмотрено </a:t>
            </a:r>
            <a:r>
              <a:rPr lang="ru-RU" dirty="0"/>
              <a:t>1 </a:t>
            </a:r>
            <a:r>
              <a:rPr lang="ru-RU" dirty="0" smtClean="0"/>
              <a:t>026.0 тыс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5143512"/>
            <a:ext cx="8715436" cy="1428760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«Другие вопросы в области социальной политики» на 2021 год предусмотрено  315,0   тыс. рублей</a:t>
            </a:r>
            <a:r>
              <a:rPr lang="ru-RU" b="1" dirty="0" smtClean="0">
                <a:latin typeface="Century Gothic" pitchFamily="34" charset="0"/>
              </a:rPr>
              <a:t> </a:t>
            </a:r>
            <a:endParaRPr lang="ru-RU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Схема 19"/>
          <p:cNvGraphicFramePr/>
          <p:nvPr/>
        </p:nvGraphicFramePr>
        <p:xfrm>
          <a:off x="2000232" y="135729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параметры местного бюджета на 2021 год</a:t>
            </a:r>
            <a:endParaRPr lang="ru-RU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071670" y="2714620"/>
            <a:ext cx="1571636" cy="796908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853 564,2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000496" y="3000372"/>
            <a:ext cx="1785950" cy="785818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970 161,1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286512" y="2857496"/>
            <a:ext cx="1571636" cy="796908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116 596,9 </a:t>
            </a:r>
            <a:r>
              <a:rPr kumimoji="0" lang="ru-R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313874387"/>
              </p:ext>
            </p:extLst>
          </p:nvPr>
        </p:nvGraphicFramePr>
        <p:xfrm>
          <a:off x="1500166" y="1357298"/>
          <a:ext cx="700092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Доходы местного бюджета на 2021 год</a:t>
            </a:r>
            <a:endParaRPr lang="ru-RU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857356" y="4500570"/>
            <a:ext cx="2570628" cy="72863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629 021,5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000496" y="1785926"/>
            <a:ext cx="2357454" cy="582594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224 542,7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929190" y="5429264"/>
            <a:ext cx="3714776" cy="796908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Всего </a:t>
            </a:r>
            <a:r>
              <a:rPr lang="ru-RU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853 564,2 </a:t>
            </a:r>
            <a:r>
              <a:rPr kumimoji="0" lang="ru-R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8072462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dirty="0" smtClean="0"/>
              <a:t>Структура собственных доходов</a:t>
            </a:r>
            <a:r>
              <a:rPr lang="en-US" sz="3500" dirty="0" smtClean="0"/>
              <a:t> </a:t>
            </a: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>на 2021 год</a:t>
            </a:r>
            <a:endParaRPr lang="ru-RU" sz="35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047131"/>
              </p:ext>
            </p:extLst>
          </p:nvPr>
        </p:nvGraphicFramePr>
        <p:xfrm>
          <a:off x="1285852" y="1071546"/>
          <a:ext cx="707709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14942" y="6215082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Всего 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853 564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тыс.руб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8143900" cy="7969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Структура расходов бюджета на 2021 год</a:t>
            </a:r>
            <a:endParaRPr lang="ru-RU" sz="3200" dirty="0">
              <a:solidFill>
                <a:srgbClr val="0070C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718182"/>
              </p:ext>
            </p:extLst>
          </p:nvPr>
        </p:nvGraphicFramePr>
        <p:xfrm>
          <a:off x="1214414" y="785794"/>
          <a:ext cx="7822082" cy="546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1538" y="142852"/>
            <a:ext cx="735811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Общегосударственные расходы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571480"/>
            <a:ext cx="7358114" cy="33855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Всего: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</a:rPr>
              <a:t>87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080.9 тыс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. рублей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Рисунок 8" descr="foto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1071546"/>
            <a:ext cx="3134966" cy="2643207"/>
          </a:xfrm>
          <a:prstGeom prst="rect">
            <a:avLst/>
          </a:prstGeom>
        </p:spPr>
      </p:pic>
      <p:pic>
        <p:nvPicPr>
          <p:cNvPr id="18433" name="Picture 1" descr="C:\Users\Владелец\Desktop\33954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2000240"/>
            <a:ext cx="4420386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2976" y="142852"/>
            <a:ext cx="764389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Национальная безопасность и правоохранительная деятельность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37369" y="1000108"/>
            <a:ext cx="3571900" cy="200026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>
                <a:solidFill>
                  <a:schemeClr val="tx1"/>
                </a:solidFill>
              </a:rPr>
              <a:t>Защита населения и территории от чрезвычайных ситуаций природного и техногенного характера, пожарная безопасность </a:t>
            </a:r>
            <a:r>
              <a:rPr lang="ru-RU" sz="1600" dirty="0" smtClean="0">
                <a:solidFill>
                  <a:schemeClr val="tx1"/>
                </a:solidFill>
              </a:rPr>
              <a:t>» в 2021 году предусмотрено </a:t>
            </a:r>
            <a:r>
              <a:rPr lang="ru-RU" sz="1600" dirty="0">
                <a:solidFill>
                  <a:schemeClr val="tx1"/>
                </a:solidFill>
              </a:rPr>
              <a:t>1 </a:t>
            </a:r>
            <a:r>
              <a:rPr lang="ru-RU" sz="1600" dirty="0" smtClean="0">
                <a:solidFill>
                  <a:schemeClr val="tx1"/>
                </a:solidFill>
              </a:rPr>
              <a:t>780.0 тыс</a:t>
            </a:r>
            <a:r>
              <a:rPr lang="ru-RU" sz="1600" dirty="0" smtClean="0">
                <a:solidFill>
                  <a:schemeClr val="tx1"/>
                </a:solidFill>
              </a:rPr>
              <a:t>. рублей</a:t>
            </a:r>
            <a:endParaRPr lang="ru-RU" sz="16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3571876"/>
            <a:ext cx="3643338" cy="1857388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>
                <a:solidFill>
                  <a:schemeClr val="tx1"/>
                </a:solidFill>
              </a:rPr>
              <a:t>Гражданская оборона </a:t>
            </a:r>
            <a:r>
              <a:rPr lang="ru-RU" sz="1600" dirty="0" smtClean="0">
                <a:solidFill>
                  <a:schemeClr val="tx1"/>
                </a:solidFill>
              </a:rPr>
              <a:t>» в 2021 году предусмотрено </a:t>
            </a:r>
            <a:r>
              <a:rPr lang="ru-RU" sz="1600" dirty="0">
                <a:solidFill>
                  <a:schemeClr val="tx1"/>
                </a:solidFill>
              </a:rPr>
              <a:t>7 </a:t>
            </a:r>
            <a:r>
              <a:rPr lang="ru-RU" sz="1600" dirty="0" smtClean="0">
                <a:solidFill>
                  <a:schemeClr val="tx1"/>
                </a:solidFill>
              </a:rPr>
              <a:t>220.5 тыс</a:t>
            </a:r>
            <a:r>
              <a:rPr lang="ru-RU" sz="1600" dirty="0" smtClean="0">
                <a:solidFill>
                  <a:schemeClr val="tx1"/>
                </a:solidFill>
              </a:rPr>
              <a:t>. рублей</a:t>
            </a:r>
            <a:endParaRPr lang="ru-RU" sz="16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5852" y="571480"/>
            <a:ext cx="764389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Всего: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9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000.5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тыс.руб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6386" name="Picture 2" descr="C:\Users\Владелец\Desktop\DSC_1704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928670"/>
            <a:ext cx="3775666" cy="2500330"/>
          </a:xfrm>
          <a:prstGeom prst="rect">
            <a:avLst/>
          </a:prstGeom>
          <a:noFill/>
        </p:spPr>
      </p:pic>
      <p:pic>
        <p:nvPicPr>
          <p:cNvPr id="16387" name="Picture 3" descr="C:\Users\Владелец\Desktop\DSC_1301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571876"/>
            <a:ext cx="385765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14348" y="0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Национальная экономика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" name="Рисунок 7" descr="скачанные файлы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5" y="2571744"/>
            <a:ext cx="3338069" cy="378621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285852" y="571480"/>
            <a:ext cx="764389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Всего: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20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526.3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тыс.руб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43438" y="4071942"/>
            <a:ext cx="4286280" cy="43971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Дорожное хозяйство </a:t>
            </a:r>
            <a:r>
              <a:rPr lang="ru-RU" sz="1400" dirty="0" smtClean="0"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: </a:t>
            </a:r>
            <a:r>
              <a:rPr lang="ru-RU" sz="1400" dirty="0" smtClean="0"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Предусмотрено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1400" dirty="0">
                <a:solidFill>
                  <a:schemeClr val="accent5"/>
                </a:solidFill>
              </a:rPr>
              <a:t>3 </a:t>
            </a:r>
            <a:r>
              <a:rPr lang="ru-RU" sz="1400" dirty="0" smtClean="0">
                <a:solidFill>
                  <a:schemeClr val="accent5"/>
                </a:solidFill>
              </a:rPr>
              <a:t>074.3 </a:t>
            </a:r>
            <a:r>
              <a:rPr kumimoji="0" lang="ru-RU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785786" y="2071678"/>
            <a:ext cx="3848128" cy="44924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Сельское хозяйство: Предусмотрено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1400" dirty="0">
                <a:solidFill>
                  <a:schemeClr val="accent5"/>
                </a:solidFill>
              </a:rPr>
              <a:t>3 </a:t>
            </a:r>
            <a:r>
              <a:rPr lang="ru-RU" sz="1400" dirty="0" smtClean="0">
                <a:solidFill>
                  <a:schemeClr val="accent5"/>
                </a:solidFill>
              </a:rPr>
              <a:t>710.0 </a:t>
            </a:r>
            <a:r>
              <a:rPr kumimoji="0" lang="ru-RU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338" name="Picture 2" descr="C:\Users\Владелец\Desktop\DSC_0206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928670"/>
            <a:ext cx="4296238" cy="3117756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4659753" y="5229200"/>
            <a:ext cx="4286280" cy="43971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400" dirty="0"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Другие вопросы в области национальной экономики</a:t>
            </a:r>
            <a:r>
              <a:rPr lang="ru-RU" sz="1400" dirty="0" smtClean="0"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: </a:t>
            </a:r>
            <a:r>
              <a:rPr lang="ru-RU" sz="1400" dirty="0" smtClean="0"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Предусмотрено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1400" dirty="0">
                <a:solidFill>
                  <a:schemeClr val="accent5"/>
                </a:solidFill>
              </a:rPr>
              <a:t>13 </a:t>
            </a:r>
            <a:r>
              <a:rPr lang="ru-RU" sz="1400" dirty="0" smtClean="0">
                <a:solidFill>
                  <a:schemeClr val="accent5"/>
                </a:solidFill>
              </a:rPr>
              <a:t>742.0 </a:t>
            </a:r>
            <a:r>
              <a:rPr kumimoji="0" lang="ru-RU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42852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ЖКХ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Рисунок 2" descr="скачанные файлы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1000108"/>
            <a:ext cx="3286148" cy="30003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910" y="500042"/>
            <a:ext cx="7715304" cy="307777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Всего по разделу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12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281.5 тыс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. рублей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29124" y="857232"/>
            <a:ext cx="4500594" cy="1143008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«Жилищное хозяйство» в 2021 году предусмотрено </a:t>
            </a:r>
            <a:r>
              <a:rPr lang="ru-RU" sz="1400" b="1" dirty="0">
                <a:solidFill>
                  <a:schemeClr val="tx1"/>
                </a:solidFill>
              </a:rPr>
              <a:t>12 </a:t>
            </a:r>
            <a:r>
              <a:rPr lang="ru-RU" sz="1400" b="1" dirty="0" smtClean="0">
                <a:solidFill>
                  <a:schemeClr val="tx1"/>
                </a:solidFill>
              </a:rPr>
              <a:t>281.5 тыс</a:t>
            </a:r>
            <a:r>
              <a:rPr lang="ru-RU" sz="1400" b="1" dirty="0" smtClean="0">
                <a:solidFill>
                  <a:schemeClr val="tx1"/>
                </a:solidFill>
              </a:rPr>
              <a:t>. рублей</a:t>
            </a:r>
            <a:endParaRPr lang="ru-RU" sz="1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2289" name="Picture 1" descr="C:\Users\Владелец\Desktop\счетчи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2428868"/>
            <a:ext cx="4525399" cy="3838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780</TotalTime>
  <Words>396</Words>
  <Application>Microsoft Office PowerPoint</Application>
  <PresentationFormat>Экран (4:3)</PresentationFormat>
  <Paragraphs>68</Paragraphs>
  <Slides>12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 Unicode MS</vt:lpstr>
      <vt:lpstr>Bookman Old Style</vt:lpstr>
      <vt:lpstr>Calibri</vt:lpstr>
      <vt:lpstr>Century Gothic</vt:lpstr>
      <vt:lpstr>Corbel</vt:lpstr>
      <vt:lpstr>Gill Sans MT</vt:lpstr>
      <vt:lpstr>Times New Roman</vt:lpstr>
      <vt:lpstr>Verdana</vt:lpstr>
      <vt:lpstr>Wingdings 2</vt:lpstr>
      <vt:lpstr>Солнцестояние</vt:lpstr>
      <vt:lpstr>Публичные слушания по  ПРОЕКТУ РЕШЕНИЯ СОВЕТА ДЕПУТАТОВ БЕЙСКОГО РАЙОНА   «О местном бюджете муниципального образования Бейский район на 2019 год  и на плановый период 2020 и 2021 годов» </vt:lpstr>
      <vt:lpstr>Основные параметры местного бюджета на 2021 год</vt:lpstr>
      <vt:lpstr>Доходы местного бюджета на 2021 год</vt:lpstr>
      <vt:lpstr>Структура собственных доходов  на 2021 год</vt:lpstr>
      <vt:lpstr>Структура расходов бюджета на 2021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РЕШЕНИЯ СОВЕТА ДЕПУТАТОВ БЕЙСКОГО РАЙОНА   «О местном бюджете муниципального образования Бейский район на 2014 год  и на плановый период 2015 и 2016 годов» </dc:title>
  <dc:creator>Comp4</dc:creator>
  <cp:lastModifiedBy>Учетная запись Майкрософт</cp:lastModifiedBy>
  <cp:revision>148</cp:revision>
  <dcterms:created xsi:type="dcterms:W3CDTF">2013-11-20T08:43:40Z</dcterms:created>
  <dcterms:modified xsi:type="dcterms:W3CDTF">2021-09-30T06:55:44Z</dcterms:modified>
</cp:coreProperties>
</file>