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21"/>
  </p:notesMasterIdLst>
  <p:sldIdLst>
    <p:sldId id="256" r:id="rId2"/>
    <p:sldId id="257" r:id="rId3"/>
    <p:sldId id="280" r:id="rId4"/>
    <p:sldId id="258" r:id="rId5"/>
    <p:sldId id="277" r:id="rId6"/>
    <p:sldId id="276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5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CCFFCC"/>
    <a:srgbClr val="99CCFF"/>
    <a:srgbClr val="99FFCC"/>
    <a:srgbClr val="66CCFF"/>
    <a:srgbClr val="FF5050"/>
    <a:srgbClr val="00FF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 собственных доходов</a:t>
            </a:r>
          </a:p>
          <a:p>
            <a:pPr>
              <a:defRPr/>
            </a:pPr>
            <a:r>
              <a:rPr lang="ru-RU" dirty="0" smtClean="0"/>
              <a:t> 299</a:t>
            </a:r>
            <a:r>
              <a:rPr lang="ru-RU" baseline="0" dirty="0" smtClean="0"/>
              <a:t> 523,8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151507041177404"/>
          <c:y val="9.448819483465775E-3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 w="28575" cap="flat">
          <a:solidFill>
            <a:schemeClr val="tx1">
              <a:lumMod val="75000"/>
              <a:lumOff val="25000"/>
            </a:schemeClr>
          </a:solidFill>
          <a:round/>
        </a:ln>
        <a:effectLst>
          <a:outerShdw blurRad="50800" dist="50800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/>
        </a:scene3d>
        <a:sp3d>
          <a:bevelB w="152400" h="50800" prst="softRound"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635000" sx="102000" sy="102000" algn="ctr" rotWithShape="0">
                <a:prstClr val="black">
                  <a:alpha val="2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FE64-42D2-AA30-311996FE76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FE64-42D2-AA30-311996FE761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FE64-42D2-AA30-311996FE76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7-FE64-42D2-AA30-311996FE7613}"/>
              </c:ext>
            </c:extLst>
          </c:dPt>
          <c:dLbls>
            <c:dLbl>
              <c:idx val="0"/>
              <c:layout>
                <c:manualLayout>
                  <c:x val="-0.15831025049720696"/>
                  <c:y val="0.14387148925268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85A2F5-B4FE-47A0-9687-4004E9DD48D7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 smtClean="0"/>
                      <a:t>; 144 643,8</a:t>
                    </a:r>
                  </a:p>
                  <a:p>
                    <a:pPr>
                      <a:defRPr/>
                    </a:pPr>
                    <a:r>
                      <a:rPr lang="ru-RU" baseline="0" dirty="0" smtClean="0"/>
                      <a:t>; 47,9%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65068897250664"/>
                      <c:h val="0.142523723883918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64-42D2-AA30-311996FE7613}"/>
                </c:ext>
              </c:extLst>
            </c:dLbl>
            <c:dLbl>
              <c:idx val="1"/>
              <c:layout>
                <c:manualLayout>
                  <c:x val="-0.24192059095106186"/>
                  <c:y val="4.9079760923596082E-2"/>
                </c:manualLayout>
              </c:layout>
              <c:tx>
                <c:rich>
                  <a:bodyPr/>
                  <a:lstStyle/>
                  <a:p>
                    <a:fld id="{FBAD995E-DE7E-4783-B3C0-39701DE32A5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6F9513E-80EF-4EEB-B2F3-D870D69CF406}" type="VALUE">
                      <a:rPr lang="ru-RU" baseline="0" dirty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64-42D2-AA30-311996FE7613}"/>
                </c:ext>
              </c:extLst>
            </c:dLbl>
            <c:dLbl>
              <c:idx val="2"/>
              <c:layout>
                <c:manualLayout>
                  <c:x val="-0.16994999197179853"/>
                  <c:y val="-0.13582752407635468"/>
                </c:manualLayout>
              </c:layout>
              <c:tx>
                <c:rich>
                  <a:bodyPr/>
                  <a:lstStyle/>
                  <a:p>
                    <a:fld id="{87E3D228-6331-4186-B189-1BE6317A98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 6 263,3; 1,8%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64-42D2-AA30-311996FE7613}"/>
                </c:ext>
              </c:extLst>
            </c:dLbl>
            <c:dLbl>
              <c:idx val="3"/>
              <c:layout>
                <c:manualLayout>
                  <c:x val="0.19759926131117267"/>
                  <c:y val="-7.0493221969080005E-2"/>
                </c:manualLayout>
              </c:layout>
              <c:tx>
                <c:rich>
                  <a:bodyPr/>
                  <a:lstStyle/>
                  <a:p>
                    <a:fld id="{F7C46A87-ABD4-4372-A02D-D8FA735B727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09ECB38-8478-4275-B18F-2335DE1A7944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49,7%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64-42D2-AA30-311996FE761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Доп.норматив по НДФЛ</c:v>
                </c:pt>
                <c:pt idx="1">
                  <c:v>Деф.норматив отчислений от акцизов</c:v>
                </c:pt>
                <c:pt idx="2">
                  <c:v>Единый норматив отчислений по УСПН</c:v>
                </c:pt>
                <c:pt idx="3">
                  <c:v>Собственные доходы по БК РФ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144643.79999999999</c:v>
                </c:pt>
                <c:pt idx="1">
                  <c:v>1796.8</c:v>
                </c:pt>
                <c:pt idx="2">
                  <c:v>6263.3</c:v>
                </c:pt>
                <c:pt idx="3">
                  <c:v>146819.9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64-42D2-AA30-311996FE76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7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5574497758896"/>
          <c:y val="3.3199163240279883E-2"/>
          <c:w val="0.83946609093424529"/>
          <c:h val="0.82353855606849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60-4068-B35B-7B9F371D1248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C60-4068-B35B-7B9F371D1248}"/>
              </c:ext>
            </c:extLst>
          </c:dPt>
          <c:dPt>
            <c:idx val="4"/>
            <c:bubble3D val="0"/>
            <c:spPr>
              <a:solidFill>
                <a:srgbClr val="00FF99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C60-4068-B35B-7B9F371D1248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C60-4068-B35B-7B9F371D1248}"/>
              </c:ext>
            </c:extLst>
          </c:dPt>
          <c:dLbls>
            <c:dLbl>
              <c:idx val="0"/>
              <c:layout>
                <c:manualLayout>
                  <c:x val="-0.27712853197414367"/>
                  <c:y val="1.22147683281636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121074628509026E-2"/>
                      <c:h val="0.11073908966313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C60-4068-B35B-7B9F371D1248}"/>
                </c:ext>
              </c:extLst>
            </c:dLbl>
            <c:dLbl>
              <c:idx val="1"/>
              <c:layout>
                <c:manualLayout>
                  <c:x val="0"/>
                  <c:y val="-0.40494515376662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0-4068-B35B-7B9F371D1248}"/>
                </c:ext>
              </c:extLst>
            </c:dLbl>
            <c:dLbl>
              <c:idx val="3"/>
              <c:layout>
                <c:manualLayout>
                  <c:x val="-4.0332977020089648E-3"/>
                  <c:y val="0.21922546827286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60-4068-B35B-7B9F371D1248}"/>
                </c:ext>
              </c:extLst>
            </c:dLbl>
            <c:dLbl>
              <c:idx val="4"/>
              <c:layout>
                <c:manualLayout>
                  <c:x val="-0.15215577158638913"/>
                  <c:y val="0.158965688042511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60-4068-B35B-7B9F371D1248}"/>
                </c:ext>
              </c:extLst>
            </c:dLbl>
            <c:dLbl>
              <c:idx val="5"/>
              <c:layout>
                <c:manualLayout>
                  <c:x val="2.214904605316715E-2"/>
                  <c:y val="4.34198738398113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60-4068-B35B-7B9F371D1248}"/>
                </c:ext>
              </c:extLst>
            </c:dLbl>
            <c:dLbl>
              <c:idx val="6"/>
              <c:layout>
                <c:manualLayout>
                  <c:x val="3.6971895046314658E-2"/>
                  <c:y val="0.149771718483252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60-4068-B35B-7B9F371D1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Аренда земли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183642</c:v>
                </c:pt>
                <c:pt idx="1">
                  <c:v>1796.8</c:v>
                </c:pt>
                <c:pt idx="2">
                  <c:v>9538.5</c:v>
                </c:pt>
                <c:pt idx="3">
                  <c:v>18823.400000000001</c:v>
                </c:pt>
                <c:pt idx="4">
                  <c:v>2774</c:v>
                </c:pt>
                <c:pt idx="5">
                  <c:v>78900</c:v>
                </c:pt>
                <c:pt idx="6">
                  <c:v>4049.1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60-4068-B35B-7B9F371D1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7030A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2">
                  <a:lumMod val="75000"/>
                  <a:alpha val="8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168847</c:v>
                </c:pt>
                <c:pt idx="1">
                  <c:v>48921</c:v>
                </c:pt>
                <c:pt idx="2">
                  <c:v>47976</c:v>
                </c:pt>
                <c:pt idx="3">
                  <c:v>52995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E-4135-8205-B3B0C9FD97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lumMod val="75000"/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50000"/>
                  <a:alpha val="7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581153.30000000005</c:v>
                </c:pt>
                <c:pt idx="1">
                  <c:v>587511.19999999995</c:v>
                </c:pt>
                <c:pt idx="2">
                  <c:v>583418.4</c:v>
                </c:pt>
                <c:pt idx="3">
                  <c:v>576345.80000000005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E-4135-8205-B3B0C9FD97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0B0F0">
                <a:alpha val="88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50000"/>
                  <a:alpha val="6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11550.5</c:v>
                </c:pt>
                <c:pt idx="1">
                  <c:v>2339.6999999999998</c:v>
                </c:pt>
                <c:pt idx="2">
                  <c:v>2339.6999999999998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E-4135-8205-B3B0C9FD97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8DAB8E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3F4-4EC8-B22F-6FB467D70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4507152"/>
        <c:axId val="244281008"/>
        <c:axId val="0"/>
      </c:bar3DChart>
      <c:catAx>
        <c:axId val="24450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281008"/>
        <c:crosses val="autoZero"/>
        <c:auto val="1"/>
        <c:lblAlgn val="ctr"/>
        <c:lblOffset val="100"/>
        <c:noMultiLvlLbl val="0"/>
      </c:catAx>
      <c:valAx>
        <c:axId val="24428100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4450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62025811185405"/>
          <c:y val="0.90640903005036222"/>
          <c:w val="0.62440903723500818"/>
          <c:h val="5.4930874808069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98967784644047E-2"/>
          <c:y val="5.5279497926346052E-2"/>
          <c:w val="0.89666822144241365"/>
          <c:h val="0.8822205494519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riblet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78B-4448-9940-3D510B5806F9}"/>
              </c:ext>
            </c:extLst>
          </c:dPt>
          <c:dPt>
            <c:idx val="1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78B-4448-9940-3D510B5806F9}"/>
              </c:ext>
            </c:extLst>
          </c:dPt>
          <c:dPt>
            <c:idx val="2"/>
            <c:bubble3D val="0"/>
            <c:explosion val="2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78B-4448-9940-3D510B5806F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78B-4448-9940-3D510B5806F9}"/>
              </c:ext>
            </c:extLst>
          </c:dPt>
          <c:dPt>
            <c:idx val="4"/>
            <c:bubble3D val="0"/>
            <c:explosion val="2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78B-4448-9940-3D510B5806F9}"/>
              </c:ext>
            </c:extLst>
          </c:dPt>
          <c:dPt>
            <c:idx val="5"/>
            <c:bubble3D val="0"/>
            <c:explosion val="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78B-4448-9940-3D510B5806F9}"/>
              </c:ext>
            </c:extLst>
          </c:dPt>
          <c:dPt>
            <c:idx val="6"/>
            <c:bubble3D val="0"/>
            <c:explosion val="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78B-4448-9940-3D510B5806F9}"/>
              </c:ext>
            </c:extLst>
          </c:dPt>
          <c:dPt>
            <c:idx val="7"/>
            <c:bubble3D val="0"/>
            <c:explosion val="15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78B-4448-9940-3D510B5806F9}"/>
              </c:ext>
            </c:extLst>
          </c:dPt>
          <c:dPt>
            <c:idx val="8"/>
            <c:bubble3D val="0"/>
            <c:explosion val="9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78B-4448-9940-3D510B5806F9}"/>
              </c:ext>
            </c:extLst>
          </c:dPt>
          <c:dPt>
            <c:idx val="9"/>
            <c:bubble3D val="0"/>
            <c:explosion val="11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coolSlant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8F9-4D3D-B3E8-D73499804370}"/>
              </c:ext>
            </c:extLst>
          </c:dPt>
          <c:dLbls>
            <c:dLbl>
              <c:idx val="0"/>
              <c:layout>
                <c:manualLayout>
                  <c:x val="7.1698724228822086E-5"/>
                  <c:y val="-2.0132538523839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8B-4448-9940-3D510B5806F9}"/>
                </c:ext>
              </c:extLst>
            </c:dLbl>
            <c:dLbl>
              <c:idx val="1"/>
              <c:layout>
                <c:manualLayout>
                  <c:x val="6.8475620858658381E-2"/>
                  <c:y val="-4.8787318185571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2091581978634"/>
                      <c:h val="0.11874047222152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8B-4448-9940-3D510B5806F9}"/>
                </c:ext>
              </c:extLst>
            </c:dLbl>
            <c:dLbl>
              <c:idx val="2"/>
              <c:layout>
                <c:manualLayout>
                  <c:x val="8.3543000648312715E-2"/>
                  <c:y val="0.130392151695470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8B-4448-9940-3D510B5806F9}"/>
                </c:ext>
              </c:extLst>
            </c:dLbl>
            <c:dLbl>
              <c:idx val="3"/>
              <c:layout>
                <c:manualLayout>
                  <c:x val="2.7205192550137012E-2"/>
                  <c:y val="-3.7930895144529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8B-4448-9940-3D510B5806F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78B-4448-9940-3D510B5806F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78B-4448-9940-3D510B5806F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78B-4448-9940-3D510B5806F9}"/>
                </c:ext>
              </c:extLst>
            </c:dLbl>
            <c:dLbl>
              <c:idx val="7"/>
              <c:layout>
                <c:manualLayout>
                  <c:x val="-1.8334454574256146E-2"/>
                  <c:y val="-2.1661364086026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8B-4448-9940-3D510B5806F9}"/>
                </c:ext>
              </c:extLst>
            </c:dLbl>
            <c:dLbl>
              <c:idx val="8"/>
              <c:layout>
                <c:manualLayout>
                  <c:x val="3.5002140550852587E-2"/>
                  <c:y val="-5.535681933095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78B-4448-9940-3D510B5806F9}"/>
                </c:ext>
              </c:extLst>
            </c:dLbl>
            <c:dLbl>
              <c:idx val="9"/>
              <c:layout>
                <c:manualLayout>
                  <c:x val="0.14334209939872963"/>
                  <c:y val="-2.8881818781369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F9-4D3D-B3E8-D734998043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Нац.безопасность</c:v>
                </c:pt>
                <c:pt idx="2">
                  <c:v>Нац.экономика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Спорт</c:v>
                </c:pt>
                <c:pt idx="8">
                  <c:v>СМИ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106386.2</c:v>
                </c:pt>
                <c:pt idx="1">
                  <c:v>9732.4</c:v>
                </c:pt>
                <c:pt idx="2">
                  <c:v>26004.400000000001</c:v>
                </c:pt>
                <c:pt idx="3">
                  <c:v>30640.5</c:v>
                </c:pt>
                <c:pt idx="4">
                  <c:v>754877.1</c:v>
                </c:pt>
                <c:pt idx="5">
                  <c:v>75504.899999999994</c:v>
                </c:pt>
                <c:pt idx="6">
                  <c:v>78085</c:v>
                </c:pt>
                <c:pt idx="7">
                  <c:v>15453.9</c:v>
                </c:pt>
                <c:pt idx="8">
                  <c:v>9893.1</c:v>
                </c:pt>
                <c:pt idx="9">
                  <c:v>74951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78B-4448-9940-3D510B5806F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/>
              <a:t>Доля расходов</a:t>
            </a:r>
            <a:r>
              <a:rPr lang="ru-RU" sz="1500" b="1" baseline="0" dirty="0" smtClean="0"/>
              <a:t> на ФОТ и начисления в общей величине расходов бюджета в 2024 году</a:t>
            </a:r>
            <a:endParaRPr lang="ru-RU" sz="1500" b="1" dirty="0"/>
          </a:p>
        </c:rich>
      </c:tx>
      <c:layout>
        <c:manualLayout>
          <c:xMode val="edge"/>
          <c:yMode val="edge"/>
          <c:x val="0.16298975878128871"/>
          <c:y val="7.781571638831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36-49C0-8C6D-451BAA4B8974}"/>
              </c:ext>
            </c:extLst>
          </c:dPt>
          <c:dPt>
            <c:idx val="1"/>
            <c:bubble3D val="0"/>
            <c:explosion val="9"/>
            <c:spPr>
              <a:solidFill>
                <a:srgbClr val="CCCC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36-49C0-8C6D-451BAA4B8974}"/>
              </c:ext>
            </c:extLst>
          </c:dPt>
          <c:dLbls>
            <c:dLbl>
              <c:idx val="0"/>
              <c:layout>
                <c:manualLayout>
                  <c:x val="-0.22886624125946589"/>
                  <c:y val="-0.161341023967277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36-49C0-8C6D-451BAA4B8974}"/>
                </c:ext>
              </c:extLst>
            </c:dLbl>
            <c:dLbl>
              <c:idx val="1"/>
              <c:layout>
                <c:manualLayout>
                  <c:x val="0.22103753384543673"/>
                  <c:y val="6.3236918452636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36-49C0-8C6D-451BAA4B89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ФОТ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755.4</c:v>
                </c:pt>
                <c:pt idx="1">
                  <c:v>428.6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6-49C0-8C6D-451BAA4B8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84034971161626"/>
          <c:y val="0"/>
          <c:w val="0.43882382016267762"/>
          <c:h val="0.965200425026006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A72-4AD6-9158-DBDB58C52CA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CA72-4AD6-9158-DBDB58C52CA5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CA72-4AD6-9158-DBDB58C52CA5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CA72-4AD6-9158-DBDB58C52CA5}"/>
              </c:ext>
            </c:extLst>
          </c:dPt>
          <c:dLbls>
            <c:dLbl>
              <c:idx val="0"/>
              <c:layout>
                <c:manualLayout>
                  <c:x val="0.20224785120592062"/>
                  <c:y val="3.4721531632190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E139E3-F715-442D-AE5D-ACF1CF254ECA}" type="CATEGORYNAME">
                      <a:rPr lang="ru-RU" dirty="0"/>
                      <a:pPr>
                        <a:defRPr sz="1800"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      </a:t>
                    </a:r>
                    <a:fld id="{8106DF8C-E882-42F0-BE2A-CF1BD5D32ED6}" type="VALUE">
                      <a:rPr lang="ru-RU" baseline="0" smtClean="0"/>
                      <a:pPr>
                        <a:defRPr sz="1800" b="1"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               </a:t>
                    </a:r>
                  </a:p>
                  <a:p>
                    <a:pPr>
                      <a:defRPr sz="1800" b="1"/>
                    </a:pPr>
                    <a:fld id="{38A9A492-A0CF-4253-9FC8-93DE81F8E0A5}" type="PERCENTAGE">
                      <a:rPr lang="ru-RU" baseline="0" smtClean="0"/>
                      <a:pPr>
                        <a:defRPr sz="1800" b="1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5990329662626"/>
                      <c:h val="0.29355501997767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72-4AD6-9158-DBDB58C52CA5}"/>
                </c:ext>
              </c:extLst>
            </c:dLbl>
            <c:dLbl>
              <c:idx val="1"/>
              <c:layout>
                <c:manualLayout>
                  <c:x val="-9.5993672891099238E-2"/>
                  <c:y val="0.237208790282292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8793272118847"/>
                      <c:h val="0.18594102839146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72-4AD6-9158-DBDB58C52CA5}"/>
                </c:ext>
              </c:extLst>
            </c:dLbl>
            <c:dLbl>
              <c:idx val="2"/>
              <c:layout>
                <c:manualLayout>
                  <c:x val="-0.26734520327440342"/>
                  <c:y val="-1.06932494780393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E6A2D8-37CD-4DFF-B727-F154C7BD6A3B}" type="CATEGORYNAME">
                      <a:rPr lang="ru-RU"/>
                      <a:pPr>
                        <a:defRPr sz="1800"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23819D0-77BA-4F80-B8DA-03328522D63E}" type="VALUE">
                      <a:rPr lang="ru-RU" baseline="0"/>
                      <a:pPr>
                        <a:defRPr sz="1800" b="1"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            </a:t>
                    </a:r>
                    <a:fld id="{9EB84B12-9D08-4653-92C9-F13505638A8B}" type="PERCENTAGE">
                      <a:rPr lang="ru-RU" baseline="0" smtClean="0"/>
                      <a:pPr>
                        <a:defRPr sz="1800" b="1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43640133456972"/>
                      <c:h val="0.31985815602836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72-4AD6-9158-DBDB58C52CA5}"/>
                </c:ext>
              </c:extLst>
            </c:dLbl>
            <c:dLbl>
              <c:idx val="3"/>
              <c:layout>
                <c:manualLayout>
                  <c:x val="-0.17682818608001452"/>
                  <c:y val="-0.289928816514629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5205176088032"/>
                      <c:h val="0.18221114821726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A72-4AD6-9158-DBDB58C52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Культрура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754877.1</c:v>
                </c:pt>
                <c:pt idx="1">
                  <c:v>75504.899999999994</c:v>
                </c:pt>
                <c:pt idx="2">
                  <c:v>15453.9</c:v>
                </c:pt>
                <c:pt idx="3">
                  <c:v>78085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72-4AD6-9158-DBDB58C5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5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6F86C-6665-4D65-B605-08E6BE4DA89A}" type="doc">
      <dgm:prSet loTypeId="urn:microsoft.com/office/officeart/2005/8/layout/hProcess4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38C5C6C-EC19-410F-9676-5BDD2592DFBB}">
      <dgm:prSet phldrT="[Текст]"/>
      <dgm:spPr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Доходы</a:t>
          </a:r>
          <a:endParaRPr lang="ru-RU" dirty="0">
            <a:solidFill>
              <a:schemeClr val="tx1"/>
            </a:solidFill>
          </a:endParaRPr>
        </a:p>
      </dgm:t>
    </dgm:pt>
    <dgm:pt modelId="{F4570747-2D59-4EC4-8DD5-D351DAD3F5CD}" type="parTrans" cxnId="{269ACF8E-0D55-4FF5-A499-F44953514D0C}">
      <dgm:prSet/>
      <dgm:spPr/>
      <dgm:t>
        <a:bodyPr/>
        <a:lstStyle/>
        <a:p>
          <a:endParaRPr lang="ru-RU"/>
        </a:p>
      </dgm:t>
    </dgm:pt>
    <dgm:pt modelId="{0B561794-8FC3-42A5-90CC-0D32E5D5069E}" type="sibTrans" cxnId="{269ACF8E-0D55-4FF5-A499-F44953514D0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0794656-E864-457A-A235-62310EECF20B}">
      <dgm:prSet phldrT="[Текст]"/>
      <dgm:spPr/>
      <dgm:t>
        <a:bodyPr/>
        <a:lstStyle/>
        <a:p>
          <a:endParaRPr lang="ru-RU" dirty="0"/>
        </a:p>
      </dgm:t>
    </dgm:pt>
    <dgm:pt modelId="{8EB78D4B-ECC1-449E-8C26-706FF3C96199}" type="parTrans" cxnId="{3DABE631-C31E-4988-9ABC-2C4D4016A2C2}">
      <dgm:prSet/>
      <dgm:spPr/>
      <dgm:t>
        <a:bodyPr/>
        <a:lstStyle/>
        <a:p>
          <a:endParaRPr lang="ru-RU"/>
        </a:p>
      </dgm:t>
    </dgm:pt>
    <dgm:pt modelId="{7B7B4F2A-27DE-4CBD-96FC-A77ED369274C}" type="sibTrans" cxnId="{3DABE631-C31E-4988-9ABC-2C4D4016A2C2}">
      <dgm:prSet/>
      <dgm:spPr/>
      <dgm:t>
        <a:bodyPr/>
        <a:lstStyle/>
        <a:p>
          <a:endParaRPr lang="ru-RU"/>
        </a:p>
      </dgm:t>
    </dgm:pt>
    <dgm:pt modelId="{7A725DE1-E7D1-463D-99B9-04E68522CA87}">
      <dgm:prSet phldrT="[Текст]"/>
      <dgm:spPr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</a:t>
          </a:r>
          <a:endParaRPr lang="ru-RU" dirty="0">
            <a:solidFill>
              <a:schemeClr val="tx1"/>
            </a:solidFill>
          </a:endParaRPr>
        </a:p>
      </dgm:t>
    </dgm:pt>
    <dgm:pt modelId="{A8D88267-E731-446E-BF71-BFAE33EE9D18}" type="parTrans" cxnId="{F4B503EC-557B-4678-A0A6-250940ECE98E}">
      <dgm:prSet/>
      <dgm:spPr/>
      <dgm:t>
        <a:bodyPr/>
        <a:lstStyle/>
        <a:p>
          <a:endParaRPr lang="ru-RU"/>
        </a:p>
      </dgm:t>
    </dgm:pt>
    <dgm:pt modelId="{66314980-E131-429B-B40D-FF38A5CED159}" type="sibTrans" cxnId="{F4B503EC-557B-4678-A0A6-250940ECE98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07210C5-84F6-4504-9AAF-A24E26714DFC}">
      <dgm:prSet phldrT="[Текст]"/>
      <dgm:spPr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Дефицит</a:t>
          </a:r>
          <a:endParaRPr lang="ru-RU" dirty="0">
            <a:solidFill>
              <a:schemeClr val="tx1"/>
            </a:solidFill>
          </a:endParaRPr>
        </a:p>
      </dgm:t>
    </dgm:pt>
    <dgm:pt modelId="{1CEFC474-282F-4CCD-99A3-04EEEE1FD920}" type="parTrans" cxnId="{062D855D-4AF9-47FC-A8EC-0DEBC299230B}">
      <dgm:prSet/>
      <dgm:spPr/>
      <dgm:t>
        <a:bodyPr/>
        <a:lstStyle/>
        <a:p>
          <a:endParaRPr lang="ru-RU"/>
        </a:p>
      </dgm:t>
    </dgm:pt>
    <dgm:pt modelId="{EB509F55-00A5-4B77-AEB8-89144875DC65}" type="sibTrans" cxnId="{062D855D-4AF9-47FC-A8EC-0DEBC299230B}">
      <dgm:prSet/>
      <dgm:spPr/>
      <dgm:t>
        <a:bodyPr/>
        <a:lstStyle/>
        <a:p>
          <a:endParaRPr lang="ru-RU"/>
        </a:p>
      </dgm:t>
    </dgm:pt>
    <dgm:pt modelId="{394EB293-04C1-43E7-A8B4-88C592C8B41E}" type="pres">
      <dgm:prSet presAssocID="{7B26F86C-6665-4D65-B605-08E6BE4DA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9E636-52C3-471E-8A21-5F328D4EFF22}" type="pres">
      <dgm:prSet presAssocID="{7B26F86C-6665-4D65-B605-08E6BE4DA89A}" presName="tSp" presStyleCnt="0"/>
      <dgm:spPr/>
    </dgm:pt>
    <dgm:pt modelId="{BC7EEC46-B592-466F-9B00-DDE7D5A41394}" type="pres">
      <dgm:prSet presAssocID="{7B26F86C-6665-4D65-B605-08E6BE4DA89A}" presName="bSp" presStyleCnt="0"/>
      <dgm:spPr/>
    </dgm:pt>
    <dgm:pt modelId="{216EF700-E433-40F7-9D50-DF84B8481805}" type="pres">
      <dgm:prSet presAssocID="{7B26F86C-6665-4D65-B605-08E6BE4DA89A}" presName="process" presStyleCnt="0"/>
      <dgm:spPr/>
    </dgm:pt>
    <dgm:pt modelId="{B83C2782-0169-4F54-9D0B-5ED06D59EC74}" type="pres">
      <dgm:prSet presAssocID="{E38C5C6C-EC19-410F-9676-5BDD2592DFBB}" presName="composite1" presStyleCnt="0"/>
      <dgm:spPr/>
    </dgm:pt>
    <dgm:pt modelId="{C06B5138-EA14-4EB8-8E77-77EDE1F6EB27}" type="pres">
      <dgm:prSet presAssocID="{E38C5C6C-EC19-410F-9676-5BDD2592DFBB}" presName="dummyNode1" presStyleLbl="node1" presStyleIdx="0" presStyleCnt="3"/>
      <dgm:spPr/>
    </dgm:pt>
    <dgm:pt modelId="{0CAB0DDC-2259-4965-B95A-CA70245A3BA6}" type="pres">
      <dgm:prSet presAssocID="{E38C5C6C-EC19-410F-9676-5BDD2592DFBB}" presName="childNode1" presStyleLbl="bgAcc1" presStyleIdx="0" presStyleCnt="3" custLinFactNeighborX="4196" custLinFactNeighborY="-3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7BAA2-7D2B-45B9-8C39-48D7430E6B95}" type="pres">
      <dgm:prSet presAssocID="{E38C5C6C-EC19-410F-9676-5BDD2592DFB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7578-84AA-4024-B791-D855A54A0F11}" type="pres">
      <dgm:prSet presAssocID="{E38C5C6C-EC19-410F-9676-5BDD2592DFB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1377-87D4-4EEE-B289-D962F78FFFAC}" type="pres">
      <dgm:prSet presAssocID="{E38C5C6C-EC19-410F-9676-5BDD2592DFBB}" presName="connSite1" presStyleCnt="0"/>
      <dgm:spPr/>
    </dgm:pt>
    <dgm:pt modelId="{1B9A1A05-6655-4F92-AFA4-00DD3DEE6AC2}" type="pres">
      <dgm:prSet presAssocID="{0B561794-8FC3-42A5-90CC-0D32E5D5069E}" presName="Name9" presStyleLbl="sibTrans2D1" presStyleIdx="0" presStyleCnt="2" custScaleX="101253" custLinFactNeighborX="8507" custLinFactNeighborY="3699"/>
      <dgm:spPr/>
      <dgm:t>
        <a:bodyPr/>
        <a:lstStyle/>
        <a:p>
          <a:endParaRPr lang="ru-RU"/>
        </a:p>
      </dgm:t>
    </dgm:pt>
    <dgm:pt modelId="{C6D2D984-A1CB-4F24-B9A9-D390E9BF4061}" type="pres">
      <dgm:prSet presAssocID="{7A725DE1-E7D1-463D-99B9-04E68522CA87}" presName="composite2" presStyleCnt="0"/>
      <dgm:spPr/>
    </dgm:pt>
    <dgm:pt modelId="{FE271131-72EB-46F3-B430-2DF5EBC3F138}" type="pres">
      <dgm:prSet presAssocID="{7A725DE1-E7D1-463D-99B9-04E68522CA87}" presName="dummyNode2" presStyleLbl="node1" presStyleIdx="0" presStyleCnt="3"/>
      <dgm:spPr/>
    </dgm:pt>
    <dgm:pt modelId="{B258A59F-CFEA-4C95-B7F3-21526D870C47}" type="pres">
      <dgm:prSet presAssocID="{7A725DE1-E7D1-463D-99B9-04E68522CA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833ED-3282-43C3-86FF-7C24247783E7}" type="pres">
      <dgm:prSet presAssocID="{7A725DE1-E7D1-463D-99B9-04E68522CA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E9098-1C08-46CD-AB9D-4568395833B6}" type="pres">
      <dgm:prSet presAssocID="{7A725DE1-E7D1-463D-99B9-04E68522CA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29D4F-4291-44C0-81F9-DF55E93B20C7}" type="pres">
      <dgm:prSet presAssocID="{7A725DE1-E7D1-463D-99B9-04E68522CA87}" presName="connSite2" presStyleCnt="0"/>
      <dgm:spPr/>
    </dgm:pt>
    <dgm:pt modelId="{A807C083-8982-42EB-A3B9-85904B879C8A}" type="pres">
      <dgm:prSet presAssocID="{66314980-E131-429B-B40D-FF38A5CED159}" presName="Name18" presStyleLbl="sibTrans2D1" presStyleIdx="1" presStyleCnt="2" custLinFactNeighborX="7176" custLinFactNeighborY="-3331"/>
      <dgm:spPr/>
      <dgm:t>
        <a:bodyPr/>
        <a:lstStyle/>
        <a:p>
          <a:endParaRPr lang="ru-RU"/>
        </a:p>
      </dgm:t>
    </dgm:pt>
    <dgm:pt modelId="{D8FA6133-8DB6-4215-873C-3B9539E22B4D}" type="pres">
      <dgm:prSet presAssocID="{807210C5-84F6-4504-9AAF-A24E26714DFC}" presName="composite1" presStyleCnt="0"/>
      <dgm:spPr/>
    </dgm:pt>
    <dgm:pt modelId="{0D39F9E0-8E3C-43D9-A77A-A7EE65BF85A0}" type="pres">
      <dgm:prSet presAssocID="{807210C5-84F6-4504-9AAF-A24E26714DFC}" presName="dummyNode1" presStyleLbl="node1" presStyleIdx="1" presStyleCnt="3"/>
      <dgm:spPr/>
    </dgm:pt>
    <dgm:pt modelId="{D0374B0C-19E6-4EF7-A3C4-E904E7C524F1}" type="pres">
      <dgm:prSet presAssocID="{807210C5-84F6-4504-9AAF-A24E26714DF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EF4E2-CBD9-4CFE-A806-AFA2C98D2D05}" type="pres">
      <dgm:prSet presAssocID="{807210C5-84F6-4504-9AAF-A24E26714DF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F427-DC2E-4B3E-B462-9EE5B93C54A3}" type="pres">
      <dgm:prSet presAssocID="{807210C5-84F6-4504-9AAF-A24E26714DF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8B2F9-2AA3-4069-A95C-414B5A16DD6B}" type="pres">
      <dgm:prSet presAssocID="{807210C5-84F6-4504-9AAF-A24E26714DFC}" presName="connSite1" presStyleCnt="0"/>
      <dgm:spPr/>
    </dgm:pt>
  </dgm:ptLst>
  <dgm:cxnLst>
    <dgm:cxn modelId="{3DABE631-C31E-4988-9ABC-2C4D4016A2C2}" srcId="{E38C5C6C-EC19-410F-9676-5BDD2592DFBB}" destId="{A0794656-E864-457A-A235-62310EECF20B}" srcOrd="0" destOrd="0" parTransId="{8EB78D4B-ECC1-449E-8C26-706FF3C96199}" sibTransId="{7B7B4F2A-27DE-4CBD-96FC-A77ED369274C}"/>
    <dgm:cxn modelId="{59BF75B7-90B8-4A7F-A0A1-F32B8FE6330F}" type="presOf" srcId="{7B26F86C-6665-4D65-B605-08E6BE4DA89A}" destId="{394EB293-04C1-43E7-A8B4-88C592C8B41E}" srcOrd="0" destOrd="0" presId="urn:microsoft.com/office/officeart/2005/8/layout/hProcess4"/>
    <dgm:cxn modelId="{062D855D-4AF9-47FC-A8EC-0DEBC299230B}" srcId="{7B26F86C-6665-4D65-B605-08E6BE4DA89A}" destId="{807210C5-84F6-4504-9AAF-A24E26714DFC}" srcOrd="2" destOrd="0" parTransId="{1CEFC474-282F-4CCD-99A3-04EEEE1FD920}" sibTransId="{EB509F55-00A5-4B77-AEB8-89144875DC65}"/>
    <dgm:cxn modelId="{74A6A37D-764A-404C-96A9-97723F27CC1C}" type="presOf" srcId="{A0794656-E864-457A-A235-62310EECF20B}" destId="{A9F7BAA2-7D2B-45B9-8C39-48D7430E6B95}" srcOrd="1" destOrd="0" presId="urn:microsoft.com/office/officeart/2005/8/layout/hProcess4"/>
    <dgm:cxn modelId="{91D91AB5-1AB2-4304-BD13-F05C759CC985}" type="presOf" srcId="{A0794656-E864-457A-A235-62310EECF20B}" destId="{0CAB0DDC-2259-4965-B95A-CA70245A3BA6}" srcOrd="0" destOrd="0" presId="urn:microsoft.com/office/officeart/2005/8/layout/hProcess4"/>
    <dgm:cxn modelId="{A3428143-250F-4802-AA08-89B6C8385D16}" type="presOf" srcId="{807210C5-84F6-4504-9AAF-A24E26714DFC}" destId="{81B8F427-DC2E-4B3E-B462-9EE5B93C54A3}" srcOrd="0" destOrd="0" presId="urn:microsoft.com/office/officeart/2005/8/layout/hProcess4"/>
    <dgm:cxn modelId="{F37D77A2-CE31-4BB4-A8A0-F299E9C01249}" type="presOf" srcId="{0B561794-8FC3-42A5-90CC-0D32E5D5069E}" destId="{1B9A1A05-6655-4F92-AFA4-00DD3DEE6AC2}" srcOrd="0" destOrd="0" presId="urn:microsoft.com/office/officeart/2005/8/layout/hProcess4"/>
    <dgm:cxn modelId="{8386E996-22E4-4CC4-8AF3-71C29B71467A}" type="presOf" srcId="{E38C5C6C-EC19-410F-9676-5BDD2592DFBB}" destId="{BF9D7578-84AA-4024-B791-D855A54A0F11}" srcOrd="0" destOrd="0" presId="urn:microsoft.com/office/officeart/2005/8/layout/hProcess4"/>
    <dgm:cxn modelId="{F4B503EC-557B-4678-A0A6-250940ECE98E}" srcId="{7B26F86C-6665-4D65-B605-08E6BE4DA89A}" destId="{7A725DE1-E7D1-463D-99B9-04E68522CA87}" srcOrd="1" destOrd="0" parTransId="{A8D88267-E731-446E-BF71-BFAE33EE9D18}" sibTransId="{66314980-E131-429B-B40D-FF38A5CED159}"/>
    <dgm:cxn modelId="{33C93127-4D88-486F-B38A-51AF6D2BEE3A}" type="presOf" srcId="{66314980-E131-429B-B40D-FF38A5CED159}" destId="{A807C083-8982-42EB-A3B9-85904B879C8A}" srcOrd="0" destOrd="0" presId="urn:microsoft.com/office/officeart/2005/8/layout/hProcess4"/>
    <dgm:cxn modelId="{E9FB50C7-C7C5-40C0-99F0-45758834FA51}" type="presOf" srcId="{7A725DE1-E7D1-463D-99B9-04E68522CA87}" destId="{FA3E9098-1C08-46CD-AB9D-4568395833B6}" srcOrd="0" destOrd="0" presId="urn:microsoft.com/office/officeart/2005/8/layout/hProcess4"/>
    <dgm:cxn modelId="{269ACF8E-0D55-4FF5-A499-F44953514D0C}" srcId="{7B26F86C-6665-4D65-B605-08E6BE4DA89A}" destId="{E38C5C6C-EC19-410F-9676-5BDD2592DFBB}" srcOrd="0" destOrd="0" parTransId="{F4570747-2D59-4EC4-8DD5-D351DAD3F5CD}" sibTransId="{0B561794-8FC3-42A5-90CC-0D32E5D5069E}"/>
    <dgm:cxn modelId="{6F40DF61-6C53-4618-B1CD-35EE19711302}" type="presParOf" srcId="{394EB293-04C1-43E7-A8B4-88C592C8B41E}" destId="{AAC9E636-52C3-471E-8A21-5F328D4EFF22}" srcOrd="0" destOrd="0" presId="urn:microsoft.com/office/officeart/2005/8/layout/hProcess4"/>
    <dgm:cxn modelId="{D9054ACE-C9EB-4F00-A4CF-CCB6755E681D}" type="presParOf" srcId="{394EB293-04C1-43E7-A8B4-88C592C8B41E}" destId="{BC7EEC46-B592-466F-9B00-DDE7D5A41394}" srcOrd="1" destOrd="0" presId="urn:microsoft.com/office/officeart/2005/8/layout/hProcess4"/>
    <dgm:cxn modelId="{61505972-745D-4FD3-9F57-01A62A0FD9DB}" type="presParOf" srcId="{394EB293-04C1-43E7-A8B4-88C592C8B41E}" destId="{216EF700-E433-40F7-9D50-DF84B8481805}" srcOrd="2" destOrd="0" presId="urn:microsoft.com/office/officeart/2005/8/layout/hProcess4"/>
    <dgm:cxn modelId="{D2FCC561-685F-49F3-8EEE-E1CF9D7CE832}" type="presParOf" srcId="{216EF700-E433-40F7-9D50-DF84B8481805}" destId="{B83C2782-0169-4F54-9D0B-5ED06D59EC74}" srcOrd="0" destOrd="0" presId="urn:microsoft.com/office/officeart/2005/8/layout/hProcess4"/>
    <dgm:cxn modelId="{DA978562-9D92-44B4-B825-57F2488958AE}" type="presParOf" srcId="{B83C2782-0169-4F54-9D0B-5ED06D59EC74}" destId="{C06B5138-EA14-4EB8-8E77-77EDE1F6EB27}" srcOrd="0" destOrd="0" presId="urn:microsoft.com/office/officeart/2005/8/layout/hProcess4"/>
    <dgm:cxn modelId="{54EEFB15-3973-44AB-AB67-546443D59BC1}" type="presParOf" srcId="{B83C2782-0169-4F54-9D0B-5ED06D59EC74}" destId="{0CAB0DDC-2259-4965-B95A-CA70245A3BA6}" srcOrd="1" destOrd="0" presId="urn:microsoft.com/office/officeart/2005/8/layout/hProcess4"/>
    <dgm:cxn modelId="{497BD226-8C10-4043-891C-C0E00D516097}" type="presParOf" srcId="{B83C2782-0169-4F54-9D0B-5ED06D59EC74}" destId="{A9F7BAA2-7D2B-45B9-8C39-48D7430E6B95}" srcOrd="2" destOrd="0" presId="urn:microsoft.com/office/officeart/2005/8/layout/hProcess4"/>
    <dgm:cxn modelId="{A7BD824F-87E9-4803-A814-B1816C5F573F}" type="presParOf" srcId="{B83C2782-0169-4F54-9D0B-5ED06D59EC74}" destId="{BF9D7578-84AA-4024-B791-D855A54A0F11}" srcOrd="3" destOrd="0" presId="urn:microsoft.com/office/officeart/2005/8/layout/hProcess4"/>
    <dgm:cxn modelId="{7F426B0F-0377-4B9F-A09B-4D4A6552838D}" type="presParOf" srcId="{B83C2782-0169-4F54-9D0B-5ED06D59EC74}" destId="{1C531377-87D4-4EEE-B289-D962F78FFFAC}" srcOrd="4" destOrd="0" presId="urn:microsoft.com/office/officeart/2005/8/layout/hProcess4"/>
    <dgm:cxn modelId="{87F9167C-ABD0-4D43-8675-9AABAF5CE21C}" type="presParOf" srcId="{216EF700-E433-40F7-9D50-DF84B8481805}" destId="{1B9A1A05-6655-4F92-AFA4-00DD3DEE6AC2}" srcOrd="1" destOrd="0" presId="urn:microsoft.com/office/officeart/2005/8/layout/hProcess4"/>
    <dgm:cxn modelId="{FE3D8596-0DF8-4655-BEFB-EEE1D31F87E9}" type="presParOf" srcId="{216EF700-E433-40F7-9D50-DF84B8481805}" destId="{C6D2D984-A1CB-4F24-B9A9-D390E9BF4061}" srcOrd="2" destOrd="0" presId="urn:microsoft.com/office/officeart/2005/8/layout/hProcess4"/>
    <dgm:cxn modelId="{3D9296FE-B45B-4C61-8A6C-0C761B68BEBA}" type="presParOf" srcId="{C6D2D984-A1CB-4F24-B9A9-D390E9BF4061}" destId="{FE271131-72EB-46F3-B430-2DF5EBC3F138}" srcOrd="0" destOrd="0" presId="urn:microsoft.com/office/officeart/2005/8/layout/hProcess4"/>
    <dgm:cxn modelId="{BBA52D3A-77AE-438B-9B91-1DF247227F2A}" type="presParOf" srcId="{C6D2D984-A1CB-4F24-B9A9-D390E9BF4061}" destId="{B258A59F-CFEA-4C95-B7F3-21526D870C47}" srcOrd="1" destOrd="0" presId="urn:microsoft.com/office/officeart/2005/8/layout/hProcess4"/>
    <dgm:cxn modelId="{FCFBDBDB-9B74-457F-97CA-2D68F6FDE719}" type="presParOf" srcId="{C6D2D984-A1CB-4F24-B9A9-D390E9BF4061}" destId="{567833ED-3282-43C3-86FF-7C24247783E7}" srcOrd="2" destOrd="0" presId="urn:microsoft.com/office/officeart/2005/8/layout/hProcess4"/>
    <dgm:cxn modelId="{00BF1272-30A4-442F-BF5E-4CCC6A52B7B4}" type="presParOf" srcId="{C6D2D984-A1CB-4F24-B9A9-D390E9BF4061}" destId="{FA3E9098-1C08-46CD-AB9D-4568395833B6}" srcOrd="3" destOrd="0" presId="urn:microsoft.com/office/officeart/2005/8/layout/hProcess4"/>
    <dgm:cxn modelId="{8BF01262-2D61-42AE-AC6F-30CC54B7267C}" type="presParOf" srcId="{C6D2D984-A1CB-4F24-B9A9-D390E9BF4061}" destId="{D2329D4F-4291-44C0-81F9-DF55E93B20C7}" srcOrd="4" destOrd="0" presId="urn:microsoft.com/office/officeart/2005/8/layout/hProcess4"/>
    <dgm:cxn modelId="{71EA0C4C-66F1-4CCE-8EEB-BAEE1B60DDC0}" type="presParOf" srcId="{216EF700-E433-40F7-9D50-DF84B8481805}" destId="{A807C083-8982-42EB-A3B9-85904B879C8A}" srcOrd="3" destOrd="0" presId="urn:microsoft.com/office/officeart/2005/8/layout/hProcess4"/>
    <dgm:cxn modelId="{F4279AA4-231B-4A1B-8D04-555335443AB2}" type="presParOf" srcId="{216EF700-E433-40F7-9D50-DF84B8481805}" destId="{D8FA6133-8DB6-4215-873C-3B9539E22B4D}" srcOrd="4" destOrd="0" presId="urn:microsoft.com/office/officeart/2005/8/layout/hProcess4"/>
    <dgm:cxn modelId="{B13A7EAA-728F-4941-9A8E-F946169B0254}" type="presParOf" srcId="{D8FA6133-8DB6-4215-873C-3B9539E22B4D}" destId="{0D39F9E0-8E3C-43D9-A77A-A7EE65BF85A0}" srcOrd="0" destOrd="0" presId="urn:microsoft.com/office/officeart/2005/8/layout/hProcess4"/>
    <dgm:cxn modelId="{06C7A875-D365-4221-9461-6AE45DC7A4DA}" type="presParOf" srcId="{D8FA6133-8DB6-4215-873C-3B9539E22B4D}" destId="{D0374B0C-19E6-4EF7-A3C4-E904E7C524F1}" srcOrd="1" destOrd="0" presId="urn:microsoft.com/office/officeart/2005/8/layout/hProcess4"/>
    <dgm:cxn modelId="{D93A23A8-C374-43D5-84D1-E324B2571950}" type="presParOf" srcId="{D8FA6133-8DB6-4215-873C-3B9539E22B4D}" destId="{EBAEF4E2-CBD9-4CFE-A806-AFA2C98D2D05}" srcOrd="2" destOrd="0" presId="urn:microsoft.com/office/officeart/2005/8/layout/hProcess4"/>
    <dgm:cxn modelId="{2D00A100-748D-4041-A31B-815E81F50E39}" type="presParOf" srcId="{D8FA6133-8DB6-4215-873C-3B9539E22B4D}" destId="{81B8F427-DC2E-4B3E-B462-9EE5B93C54A3}" srcOrd="3" destOrd="0" presId="urn:microsoft.com/office/officeart/2005/8/layout/hProcess4"/>
    <dgm:cxn modelId="{03253A94-F14C-478C-8A8C-496A06186ABB}" type="presParOf" srcId="{D8FA6133-8DB6-4215-873C-3B9539E22B4D}" destId="{EEF8B2F9-2AA3-4069-A95C-414B5A16DD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A15F5-04BF-442D-B733-8036CCE8148D}" type="doc">
      <dgm:prSet loTypeId="urn:microsoft.com/office/officeart/2005/8/layout/hList7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6567299-2B9F-431F-B822-C17CB002766D}">
      <dgm:prSet phldrT="[Текст]" custT="1"/>
      <dgm:spPr/>
      <dgm:t>
        <a:bodyPr/>
        <a:lstStyle/>
        <a:p>
          <a:r>
            <a:rPr lang="ru-RU" sz="1400" dirty="0" smtClean="0"/>
            <a:t>Увеличение МРОТ до 19 242 рубля</a:t>
          </a:r>
          <a:endParaRPr lang="ru-RU" sz="1400" dirty="0"/>
        </a:p>
      </dgm:t>
    </dgm:pt>
    <dgm:pt modelId="{EBC8A5B2-4E87-4749-82C7-5AEBF5EB940F}" type="parTrans" cxnId="{B928E53D-837E-4555-B8B3-0ED6453DAE45}">
      <dgm:prSet/>
      <dgm:spPr/>
      <dgm:t>
        <a:bodyPr/>
        <a:lstStyle/>
        <a:p>
          <a:endParaRPr lang="ru-RU"/>
        </a:p>
      </dgm:t>
    </dgm:pt>
    <dgm:pt modelId="{FC63EC92-3211-4D95-9292-7FC5D1CCE35C}" type="sibTrans" cxnId="{B928E53D-837E-4555-B8B3-0ED6453DAE45}">
      <dgm:prSet/>
      <dgm:spPr/>
      <dgm:t>
        <a:bodyPr/>
        <a:lstStyle/>
        <a:p>
          <a:endParaRPr lang="ru-RU"/>
        </a:p>
      </dgm:t>
    </dgm:pt>
    <dgm:pt modelId="{3A0B61CE-9C73-40AA-A5B4-10BD6CE3B379}" type="pres">
      <dgm:prSet presAssocID="{127A15F5-04BF-442D-B733-8036CCE81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AA230-F2E0-4F6E-9484-FE5AE14EB623}" type="pres">
      <dgm:prSet presAssocID="{127A15F5-04BF-442D-B733-8036CCE8148D}" presName="fgShape" presStyleLbl="fgShp" presStyleIdx="0" presStyleCnt="1"/>
      <dgm:spPr/>
    </dgm:pt>
    <dgm:pt modelId="{DAAC642E-6625-4304-BDA7-B9AE43D436A1}" type="pres">
      <dgm:prSet presAssocID="{127A15F5-04BF-442D-B733-8036CCE8148D}" presName="linComp" presStyleCnt="0"/>
      <dgm:spPr/>
    </dgm:pt>
    <dgm:pt modelId="{CABDFBF5-89F9-45E4-B6F1-13D220B190F2}" type="pres">
      <dgm:prSet presAssocID="{C6567299-2B9F-431F-B822-C17CB002766D}" presName="compNode" presStyleCnt="0"/>
      <dgm:spPr/>
    </dgm:pt>
    <dgm:pt modelId="{52BDA16D-73E6-4157-96D3-9FA2BACE7905}" type="pres">
      <dgm:prSet presAssocID="{C6567299-2B9F-431F-B822-C17CB002766D}" presName="bkgdShape" presStyleLbl="node1" presStyleIdx="0" presStyleCnt="1" custLinFactNeighborX="630" custLinFactNeighborY="-6612"/>
      <dgm:spPr/>
      <dgm:t>
        <a:bodyPr/>
        <a:lstStyle/>
        <a:p>
          <a:endParaRPr lang="ru-RU"/>
        </a:p>
      </dgm:t>
    </dgm:pt>
    <dgm:pt modelId="{254419ED-79E6-4434-B3FB-D672F9E6347E}" type="pres">
      <dgm:prSet presAssocID="{C6567299-2B9F-431F-B822-C17CB002766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4AE8-BB97-4F53-8848-FC740A521518}" type="pres">
      <dgm:prSet presAssocID="{C6567299-2B9F-431F-B822-C17CB002766D}" presName="invisiNode" presStyleLbl="node1" presStyleIdx="0" presStyleCnt="1"/>
      <dgm:spPr/>
    </dgm:pt>
    <dgm:pt modelId="{1E694245-051D-4E61-9487-37F470B3927E}" type="pres">
      <dgm:prSet presAssocID="{C6567299-2B9F-431F-B822-C17CB002766D}" presName="imagNode" presStyleLbl="fgImgPlace1" presStyleIdx="0" presStyleCnt="1" custLinFactNeighborX="1319" custLinFactNeighborY="-480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7972AA4E-DC65-4B49-AF2E-29838D216660}" type="presOf" srcId="{127A15F5-04BF-442D-B733-8036CCE8148D}" destId="{3A0B61CE-9C73-40AA-A5B4-10BD6CE3B379}" srcOrd="0" destOrd="0" presId="urn:microsoft.com/office/officeart/2005/8/layout/hList7"/>
    <dgm:cxn modelId="{5C2B62F7-2CFB-4BD5-AB33-23FF8E2AF7F0}" type="presOf" srcId="{C6567299-2B9F-431F-B822-C17CB002766D}" destId="{52BDA16D-73E6-4157-96D3-9FA2BACE7905}" srcOrd="0" destOrd="0" presId="urn:microsoft.com/office/officeart/2005/8/layout/hList7"/>
    <dgm:cxn modelId="{EAFDAE95-2624-4633-9786-A971098B75B5}" type="presOf" srcId="{C6567299-2B9F-431F-B822-C17CB002766D}" destId="{254419ED-79E6-4434-B3FB-D672F9E6347E}" srcOrd="1" destOrd="0" presId="urn:microsoft.com/office/officeart/2005/8/layout/hList7"/>
    <dgm:cxn modelId="{B928E53D-837E-4555-B8B3-0ED6453DAE45}" srcId="{127A15F5-04BF-442D-B733-8036CCE8148D}" destId="{C6567299-2B9F-431F-B822-C17CB002766D}" srcOrd="0" destOrd="0" parTransId="{EBC8A5B2-4E87-4749-82C7-5AEBF5EB940F}" sibTransId="{FC63EC92-3211-4D95-9292-7FC5D1CCE35C}"/>
    <dgm:cxn modelId="{01304B3F-D544-4833-B58B-C55959FDA83D}" type="presParOf" srcId="{3A0B61CE-9C73-40AA-A5B4-10BD6CE3B379}" destId="{778AA230-F2E0-4F6E-9484-FE5AE14EB623}" srcOrd="0" destOrd="0" presId="urn:microsoft.com/office/officeart/2005/8/layout/hList7"/>
    <dgm:cxn modelId="{EEE11EC7-24EF-49B1-9BF9-976B9607299C}" type="presParOf" srcId="{3A0B61CE-9C73-40AA-A5B4-10BD6CE3B379}" destId="{DAAC642E-6625-4304-BDA7-B9AE43D436A1}" srcOrd="1" destOrd="0" presId="urn:microsoft.com/office/officeart/2005/8/layout/hList7"/>
    <dgm:cxn modelId="{7373A29D-4ED6-4A93-BC59-9F898FDEC89F}" type="presParOf" srcId="{DAAC642E-6625-4304-BDA7-B9AE43D436A1}" destId="{CABDFBF5-89F9-45E4-B6F1-13D220B190F2}" srcOrd="0" destOrd="0" presId="urn:microsoft.com/office/officeart/2005/8/layout/hList7"/>
    <dgm:cxn modelId="{DB90D995-16F8-43A5-9FC5-EFF706635EC4}" type="presParOf" srcId="{CABDFBF5-89F9-45E4-B6F1-13D220B190F2}" destId="{52BDA16D-73E6-4157-96D3-9FA2BACE7905}" srcOrd="0" destOrd="0" presId="urn:microsoft.com/office/officeart/2005/8/layout/hList7"/>
    <dgm:cxn modelId="{67AC06D3-EA67-4DBA-8DC9-03D0B00FCB73}" type="presParOf" srcId="{CABDFBF5-89F9-45E4-B6F1-13D220B190F2}" destId="{254419ED-79E6-4434-B3FB-D672F9E6347E}" srcOrd="1" destOrd="0" presId="urn:microsoft.com/office/officeart/2005/8/layout/hList7"/>
    <dgm:cxn modelId="{80515984-F525-45C0-8EB6-6649E75623BD}" type="presParOf" srcId="{CABDFBF5-89F9-45E4-B6F1-13D220B190F2}" destId="{9A354AE8-BB97-4F53-8848-FC740A521518}" srcOrd="2" destOrd="0" presId="urn:microsoft.com/office/officeart/2005/8/layout/hList7"/>
    <dgm:cxn modelId="{727CB979-956A-4E95-8C46-5DC0F68FC975}" type="presParOf" srcId="{CABDFBF5-89F9-45E4-B6F1-13D220B190F2}" destId="{1E694245-051D-4E61-9487-37F470B3927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7A4A5-CA1B-42AE-9BFE-C75CDC923C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A170B-2DC4-4B22-A498-66B86E081B28}">
      <dgm:prSet phldrT="[Текст]"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Пенсионное обеспечение </a:t>
          </a:r>
          <a:r>
            <a:rPr lang="ru-RU" sz="2000" b="1" dirty="0" smtClean="0">
              <a:solidFill>
                <a:schemeClr val="tx1"/>
              </a:solidFill>
            </a:rPr>
            <a:t>6 540 </a:t>
          </a:r>
          <a:r>
            <a:rPr lang="ru-RU" sz="2000" dirty="0" smtClean="0">
              <a:solidFill>
                <a:schemeClr val="tx1"/>
              </a:solidFill>
            </a:rPr>
            <a:t>тыс.рублей</a:t>
          </a:r>
          <a:endParaRPr lang="ru-RU" sz="2000" dirty="0">
            <a:solidFill>
              <a:schemeClr val="tx1"/>
            </a:solidFill>
          </a:endParaRPr>
        </a:p>
      </dgm:t>
    </dgm:pt>
    <dgm:pt modelId="{2832EA2B-0BF7-4B7C-BA07-DEA170D6C227}" type="parTrans" cxnId="{735263E6-EF7D-4CA7-8A67-6015455698E5}">
      <dgm:prSet/>
      <dgm:spPr/>
      <dgm:t>
        <a:bodyPr/>
        <a:lstStyle/>
        <a:p>
          <a:endParaRPr lang="ru-RU"/>
        </a:p>
      </dgm:t>
    </dgm:pt>
    <dgm:pt modelId="{7C3BB28B-45A7-4ACA-B349-C4B57542133D}" type="sibTrans" cxnId="{735263E6-EF7D-4CA7-8A67-6015455698E5}">
      <dgm:prSet/>
      <dgm:spPr/>
      <dgm:t>
        <a:bodyPr/>
        <a:lstStyle/>
        <a:p>
          <a:endParaRPr lang="ru-RU"/>
        </a:p>
      </dgm:t>
    </dgm:pt>
    <dgm:pt modelId="{2E29DAFC-B2F0-4D17-9F27-FF03ECB8669C}">
      <dgm:prSet phldrT="[Текст]"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Социальное обеспечение населения </a:t>
          </a:r>
          <a:r>
            <a:rPr lang="ru-RU" sz="2000" b="1" dirty="0" smtClean="0">
              <a:solidFill>
                <a:schemeClr val="tx1"/>
              </a:solidFill>
            </a:rPr>
            <a:t>911</a:t>
          </a:r>
          <a:r>
            <a:rPr lang="ru-RU" sz="2000" dirty="0" smtClean="0">
              <a:solidFill>
                <a:schemeClr val="tx1"/>
              </a:solidFill>
            </a:rPr>
            <a:t> тыс.рублей</a:t>
          </a:r>
          <a:endParaRPr lang="ru-RU" sz="2000" dirty="0">
            <a:solidFill>
              <a:schemeClr val="tx1"/>
            </a:solidFill>
          </a:endParaRPr>
        </a:p>
      </dgm:t>
    </dgm:pt>
    <dgm:pt modelId="{FE9390EF-2367-4F57-BC4F-E192E10FBD90}" type="parTrans" cxnId="{FD58712A-B1C2-4D08-9B3A-5CCB8CBCBD2E}">
      <dgm:prSet/>
      <dgm:spPr/>
      <dgm:t>
        <a:bodyPr/>
        <a:lstStyle/>
        <a:p>
          <a:endParaRPr lang="ru-RU"/>
        </a:p>
      </dgm:t>
    </dgm:pt>
    <dgm:pt modelId="{6774806C-3E04-482A-8C3F-7664B5B7EA93}" type="sibTrans" cxnId="{FD58712A-B1C2-4D08-9B3A-5CCB8CBCBD2E}">
      <dgm:prSet/>
      <dgm:spPr/>
      <dgm:t>
        <a:bodyPr/>
        <a:lstStyle/>
        <a:p>
          <a:endParaRPr lang="ru-RU"/>
        </a:p>
      </dgm:t>
    </dgm:pt>
    <dgm:pt modelId="{78E5851A-95FE-4D82-9BC9-53BE4D52CDE0}">
      <dgm:prSet phldrT="[Текст]"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Охрана семьи и детства </a:t>
          </a:r>
          <a:r>
            <a:rPr lang="ru-RU" sz="2000" b="1" dirty="0" smtClean="0">
              <a:solidFill>
                <a:schemeClr val="tx1"/>
              </a:solidFill>
            </a:rPr>
            <a:t>70 314 </a:t>
          </a:r>
          <a:r>
            <a:rPr lang="ru-RU" sz="2000" dirty="0" smtClean="0">
              <a:solidFill>
                <a:schemeClr val="tx1"/>
              </a:solidFill>
            </a:rPr>
            <a:t>тыс.рублей</a:t>
          </a:r>
          <a:endParaRPr lang="ru-RU" sz="2000" dirty="0">
            <a:solidFill>
              <a:schemeClr val="tx1"/>
            </a:solidFill>
          </a:endParaRPr>
        </a:p>
      </dgm:t>
    </dgm:pt>
    <dgm:pt modelId="{3980F4E3-B2ED-4601-95E9-D3A75B2572BE}" type="parTrans" cxnId="{7D3AFD1F-8A6A-4B7B-AAA8-4027CA08050C}">
      <dgm:prSet/>
      <dgm:spPr/>
      <dgm:t>
        <a:bodyPr/>
        <a:lstStyle/>
        <a:p>
          <a:endParaRPr lang="ru-RU"/>
        </a:p>
      </dgm:t>
    </dgm:pt>
    <dgm:pt modelId="{ED9E173D-7773-4940-A15C-A122E6F22882}" type="sibTrans" cxnId="{7D3AFD1F-8A6A-4B7B-AAA8-4027CA08050C}">
      <dgm:prSet/>
      <dgm:spPr/>
      <dgm:t>
        <a:bodyPr/>
        <a:lstStyle/>
        <a:p>
          <a:endParaRPr lang="ru-RU"/>
        </a:p>
      </dgm:t>
    </dgm:pt>
    <dgm:pt modelId="{D2256A77-791E-4F34-AFCE-36FED0B8620D}">
      <dgm:prSet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Другие вопросы в области социальной политики</a:t>
          </a:r>
        </a:p>
        <a:p>
          <a:r>
            <a:rPr lang="ru-RU" sz="2000" b="1" dirty="0" smtClean="0">
              <a:solidFill>
                <a:schemeClr val="tx1"/>
              </a:solidFill>
            </a:rPr>
            <a:t>320</a:t>
          </a:r>
          <a:r>
            <a:rPr lang="ru-RU" sz="2000" dirty="0" smtClean="0">
              <a:solidFill>
                <a:schemeClr val="tx1"/>
              </a:solidFill>
            </a:rPr>
            <a:t> тыс.рублей</a:t>
          </a:r>
          <a:endParaRPr lang="ru-RU" sz="2000" dirty="0">
            <a:solidFill>
              <a:schemeClr val="tx1"/>
            </a:solidFill>
          </a:endParaRPr>
        </a:p>
      </dgm:t>
    </dgm:pt>
    <dgm:pt modelId="{CA231F1F-7C2F-4410-9C81-97D1ED85BE0C}" type="parTrans" cxnId="{0C88AAAE-57B7-4FA5-AD01-61B94642921C}">
      <dgm:prSet/>
      <dgm:spPr/>
      <dgm:t>
        <a:bodyPr/>
        <a:lstStyle/>
        <a:p>
          <a:endParaRPr lang="ru-RU"/>
        </a:p>
      </dgm:t>
    </dgm:pt>
    <dgm:pt modelId="{8933139A-2DD2-4BE9-9686-9B327AF520CB}" type="sibTrans" cxnId="{0C88AAAE-57B7-4FA5-AD01-61B94642921C}">
      <dgm:prSet/>
      <dgm:spPr/>
      <dgm:t>
        <a:bodyPr/>
        <a:lstStyle/>
        <a:p>
          <a:endParaRPr lang="ru-RU"/>
        </a:p>
      </dgm:t>
    </dgm:pt>
    <dgm:pt modelId="{C7C576A6-3896-45C2-B332-57F863FCBA05}" type="pres">
      <dgm:prSet presAssocID="{6B27A4A5-CA1B-42AE-9BFE-C75CDC923C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ED9A1-FCEE-4C2E-B6F8-47E89CF42670}" type="pres">
      <dgm:prSet presAssocID="{4F3A170B-2DC4-4B22-A498-66B86E081B28}" presName="parentLin" presStyleCnt="0"/>
      <dgm:spPr/>
    </dgm:pt>
    <dgm:pt modelId="{B3C9D04D-256F-4D1C-AB06-19D5C55B0E15}" type="pres">
      <dgm:prSet presAssocID="{4F3A170B-2DC4-4B22-A498-66B86E081B2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18731B-A7C1-4EEB-BA9A-B1784DD1D728}" type="pres">
      <dgm:prSet presAssocID="{4F3A170B-2DC4-4B22-A498-66B86E081B28}" presName="parentText" presStyleLbl="node1" presStyleIdx="0" presStyleCnt="4" custScaleX="129085" custScaleY="182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5CE23-0F0A-4BC8-926E-35F65FA71C2D}" type="pres">
      <dgm:prSet presAssocID="{4F3A170B-2DC4-4B22-A498-66B86E081B28}" presName="negativeSpace" presStyleCnt="0"/>
      <dgm:spPr/>
    </dgm:pt>
    <dgm:pt modelId="{F8CCB40F-A5F8-4D47-B7FB-863BF6FFB0A8}" type="pres">
      <dgm:prSet presAssocID="{4F3A170B-2DC4-4B22-A498-66B86E081B28}" presName="childText" presStyleLbl="conFgAcc1" presStyleIdx="0" presStyleCnt="4">
        <dgm:presLayoutVars>
          <dgm:bulletEnabled val="1"/>
        </dgm:presLayoutVars>
      </dgm:prSet>
      <dgm:spPr/>
    </dgm:pt>
    <dgm:pt modelId="{92149C2B-B40D-4D15-869F-3878665F8A71}" type="pres">
      <dgm:prSet presAssocID="{7C3BB28B-45A7-4ACA-B349-C4B57542133D}" presName="spaceBetweenRectangles" presStyleCnt="0"/>
      <dgm:spPr/>
    </dgm:pt>
    <dgm:pt modelId="{20EEFC1C-ED8E-497E-857C-885BD5733A46}" type="pres">
      <dgm:prSet presAssocID="{2E29DAFC-B2F0-4D17-9F27-FF03ECB8669C}" presName="parentLin" presStyleCnt="0"/>
      <dgm:spPr/>
    </dgm:pt>
    <dgm:pt modelId="{003C0EF8-8512-4373-BB09-F6BE587A040B}" type="pres">
      <dgm:prSet presAssocID="{2E29DAFC-B2F0-4D17-9F27-FF03ECB8669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FA8379-7F99-46A3-A87E-6B115A1A36B9}" type="pres">
      <dgm:prSet presAssocID="{2E29DAFC-B2F0-4D17-9F27-FF03ECB8669C}" presName="parentText" presStyleLbl="node1" presStyleIdx="1" presStyleCnt="4" custScaleX="128046" custScaleY="175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B5930-E068-4C50-A43E-A7FD733CBE69}" type="pres">
      <dgm:prSet presAssocID="{2E29DAFC-B2F0-4D17-9F27-FF03ECB8669C}" presName="negativeSpace" presStyleCnt="0"/>
      <dgm:spPr/>
    </dgm:pt>
    <dgm:pt modelId="{A28C4B94-FB45-4C96-A2FC-F1E2CDE7150E}" type="pres">
      <dgm:prSet presAssocID="{2E29DAFC-B2F0-4D17-9F27-FF03ECB8669C}" presName="childText" presStyleLbl="conFgAcc1" presStyleIdx="1" presStyleCnt="4">
        <dgm:presLayoutVars>
          <dgm:bulletEnabled val="1"/>
        </dgm:presLayoutVars>
      </dgm:prSet>
      <dgm:spPr/>
    </dgm:pt>
    <dgm:pt modelId="{A85BB8B3-A34E-4F7A-8D1E-C99C0A9B5403}" type="pres">
      <dgm:prSet presAssocID="{6774806C-3E04-482A-8C3F-7664B5B7EA93}" presName="spaceBetweenRectangles" presStyleCnt="0"/>
      <dgm:spPr/>
    </dgm:pt>
    <dgm:pt modelId="{38A7AEDF-F996-45CF-8B93-0416698A05B6}" type="pres">
      <dgm:prSet presAssocID="{78E5851A-95FE-4D82-9BC9-53BE4D52CDE0}" presName="parentLin" presStyleCnt="0"/>
      <dgm:spPr/>
    </dgm:pt>
    <dgm:pt modelId="{D56448D2-B596-4A51-92C4-6FF327293EA6}" type="pres">
      <dgm:prSet presAssocID="{78E5851A-95FE-4D82-9BC9-53BE4D52CDE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CF9B35C-3792-4ECA-BC27-107CE1AF8A28}" type="pres">
      <dgm:prSet presAssocID="{78E5851A-95FE-4D82-9BC9-53BE4D52CDE0}" presName="parentText" presStyleLbl="node1" presStyleIdx="2" presStyleCnt="4" custScaleX="128544" custScaleY="183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DA9C-4887-4AFC-8356-7E774FBCEECE}" type="pres">
      <dgm:prSet presAssocID="{78E5851A-95FE-4D82-9BC9-53BE4D52CDE0}" presName="negativeSpace" presStyleCnt="0"/>
      <dgm:spPr/>
    </dgm:pt>
    <dgm:pt modelId="{AB303A01-0733-4747-B1A7-B03141C1162F}" type="pres">
      <dgm:prSet presAssocID="{78E5851A-95FE-4D82-9BC9-53BE4D52CDE0}" presName="childText" presStyleLbl="conFgAcc1" presStyleIdx="2" presStyleCnt="4">
        <dgm:presLayoutVars>
          <dgm:bulletEnabled val="1"/>
        </dgm:presLayoutVars>
      </dgm:prSet>
      <dgm:spPr/>
    </dgm:pt>
    <dgm:pt modelId="{C38880C1-0256-4C1B-8831-D9D2B36B31B9}" type="pres">
      <dgm:prSet presAssocID="{ED9E173D-7773-4940-A15C-A122E6F22882}" presName="spaceBetweenRectangles" presStyleCnt="0"/>
      <dgm:spPr/>
    </dgm:pt>
    <dgm:pt modelId="{3D48BE23-F33E-46D7-A3B8-EEE81E15B960}" type="pres">
      <dgm:prSet presAssocID="{D2256A77-791E-4F34-AFCE-36FED0B8620D}" presName="parentLin" presStyleCnt="0"/>
      <dgm:spPr/>
    </dgm:pt>
    <dgm:pt modelId="{7A5BBDEA-4A1C-4CB3-92BA-F46F383DC29D}" type="pres">
      <dgm:prSet presAssocID="{D2256A77-791E-4F34-AFCE-36FED0B8620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DC9D0C1-9E15-4C75-B85A-7414592279B0}" type="pres">
      <dgm:prSet presAssocID="{D2256A77-791E-4F34-AFCE-36FED0B8620D}" presName="parentText" presStyleLbl="node1" presStyleIdx="3" presStyleCnt="4" custScaleX="128176" custScaleY="183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6A00F-3F75-46D9-AEA6-2E23E5A0812B}" type="pres">
      <dgm:prSet presAssocID="{D2256A77-791E-4F34-AFCE-36FED0B8620D}" presName="negativeSpace" presStyleCnt="0"/>
      <dgm:spPr/>
    </dgm:pt>
    <dgm:pt modelId="{27ADCFF1-0C63-4E84-96BE-5CE5F399D612}" type="pres">
      <dgm:prSet presAssocID="{D2256A77-791E-4F34-AFCE-36FED0B8620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405E54-34E9-4851-8123-824F05D5B679}" type="presOf" srcId="{2E29DAFC-B2F0-4D17-9F27-FF03ECB8669C}" destId="{003C0EF8-8512-4373-BB09-F6BE587A040B}" srcOrd="0" destOrd="0" presId="urn:microsoft.com/office/officeart/2005/8/layout/list1"/>
    <dgm:cxn modelId="{7D3AFD1F-8A6A-4B7B-AAA8-4027CA08050C}" srcId="{6B27A4A5-CA1B-42AE-9BFE-C75CDC923C5E}" destId="{78E5851A-95FE-4D82-9BC9-53BE4D52CDE0}" srcOrd="2" destOrd="0" parTransId="{3980F4E3-B2ED-4601-95E9-D3A75B2572BE}" sibTransId="{ED9E173D-7773-4940-A15C-A122E6F22882}"/>
    <dgm:cxn modelId="{F0788F38-7F77-48DA-B959-115354C77934}" type="presOf" srcId="{78E5851A-95FE-4D82-9BC9-53BE4D52CDE0}" destId="{D56448D2-B596-4A51-92C4-6FF327293EA6}" srcOrd="0" destOrd="0" presId="urn:microsoft.com/office/officeart/2005/8/layout/list1"/>
    <dgm:cxn modelId="{2F172A78-DC35-4F1A-A11E-2CEEC57043D5}" type="presOf" srcId="{4F3A170B-2DC4-4B22-A498-66B86E081B28}" destId="{B3C9D04D-256F-4D1C-AB06-19D5C55B0E15}" srcOrd="0" destOrd="0" presId="urn:microsoft.com/office/officeart/2005/8/layout/list1"/>
    <dgm:cxn modelId="{0CAB4DB2-0412-4A70-8027-1982F5B52535}" type="presOf" srcId="{D2256A77-791E-4F34-AFCE-36FED0B8620D}" destId="{7A5BBDEA-4A1C-4CB3-92BA-F46F383DC29D}" srcOrd="0" destOrd="0" presId="urn:microsoft.com/office/officeart/2005/8/layout/list1"/>
    <dgm:cxn modelId="{57A0C116-7DE8-4C3D-8DF9-51869C429874}" type="presOf" srcId="{D2256A77-791E-4F34-AFCE-36FED0B8620D}" destId="{3DC9D0C1-9E15-4C75-B85A-7414592279B0}" srcOrd="1" destOrd="0" presId="urn:microsoft.com/office/officeart/2005/8/layout/list1"/>
    <dgm:cxn modelId="{14ABF244-3E6B-40CA-B526-79F55BA74E45}" type="presOf" srcId="{4F3A170B-2DC4-4B22-A498-66B86E081B28}" destId="{7918731B-A7C1-4EEB-BA9A-B1784DD1D728}" srcOrd="1" destOrd="0" presId="urn:microsoft.com/office/officeart/2005/8/layout/list1"/>
    <dgm:cxn modelId="{0C88AAAE-57B7-4FA5-AD01-61B94642921C}" srcId="{6B27A4A5-CA1B-42AE-9BFE-C75CDC923C5E}" destId="{D2256A77-791E-4F34-AFCE-36FED0B8620D}" srcOrd="3" destOrd="0" parTransId="{CA231F1F-7C2F-4410-9C81-97D1ED85BE0C}" sibTransId="{8933139A-2DD2-4BE9-9686-9B327AF520CB}"/>
    <dgm:cxn modelId="{5769B1E3-2BDD-47EF-A8DF-41286DE644A7}" type="presOf" srcId="{2E29DAFC-B2F0-4D17-9F27-FF03ECB8669C}" destId="{70FA8379-7F99-46A3-A87E-6B115A1A36B9}" srcOrd="1" destOrd="0" presId="urn:microsoft.com/office/officeart/2005/8/layout/list1"/>
    <dgm:cxn modelId="{905F7B6B-57DC-42BF-97AC-1E6DB7A2B15C}" type="presOf" srcId="{6B27A4A5-CA1B-42AE-9BFE-C75CDC923C5E}" destId="{C7C576A6-3896-45C2-B332-57F863FCBA05}" srcOrd="0" destOrd="0" presId="urn:microsoft.com/office/officeart/2005/8/layout/list1"/>
    <dgm:cxn modelId="{FD58712A-B1C2-4D08-9B3A-5CCB8CBCBD2E}" srcId="{6B27A4A5-CA1B-42AE-9BFE-C75CDC923C5E}" destId="{2E29DAFC-B2F0-4D17-9F27-FF03ECB8669C}" srcOrd="1" destOrd="0" parTransId="{FE9390EF-2367-4F57-BC4F-E192E10FBD90}" sibTransId="{6774806C-3E04-482A-8C3F-7664B5B7EA93}"/>
    <dgm:cxn modelId="{8F571EA6-50EA-4E6B-89EB-DF920433D429}" type="presOf" srcId="{78E5851A-95FE-4D82-9BC9-53BE4D52CDE0}" destId="{BCF9B35C-3792-4ECA-BC27-107CE1AF8A28}" srcOrd="1" destOrd="0" presId="urn:microsoft.com/office/officeart/2005/8/layout/list1"/>
    <dgm:cxn modelId="{735263E6-EF7D-4CA7-8A67-6015455698E5}" srcId="{6B27A4A5-CA1B-42AE-9BFE-C75CDC923C5E}" destId="{4F3A170B-2DC4-4B22-A498-66B86E081B28}" srcOrd="0" destOrd="0" parTransId="{2832EA2B-0BF7-4B7C-BA07-DEA170D6C227}" sibTransId="{7C3BB28B-45A7-4ACA-B349-C4B57542133D}"/>
    <dgm:cxn modelId="{5806B348-0312-4396-9FA1-A472D5CD9786}" type="presParOf" srcId="{C7C576A6-3896-45C2-B332-57F863FCBA05}" destId="{46BED9A1-FCEE-4C2E-B6F8-47E89CF42670}" srcOrd="0" destOrd="0" presId="urn:microsoft.com/office/officeart/2005/8/layout/list1"/>
    <dgm:cxn modelId="{7429CF84-A2B9-49E5-B3F6-6562CC9C94D4}" type="presParOf" srcId="{46BED9A1-FCEE-4C2E-B6F8-47E89CF42670}" destId="{B3C9D04D-256F-4D1C-AB06-19D5C55B0E15}" srcOrd="0" destOrd="0" presId="urn:microsoft.com/office/officeart/2005/8/layout/list1"/>
    <dgm:cxn modelId="{408C2A9A-A8A2-4A31-B688-05CEA1D4D312}" type="presParOf" srcId="{46BED9A1-FCEE-4C2E-B6F8-47E89CF42670}" destId="{7918731B-A7C1-4EEB-BA9A-B1784DD1D728}" srcOrd="1" destOrd="0" presId="urn:microsoft.com/office/officeart/2005/8/layout/list1"/>
    <dgm:cxn modelId="{95DD9F9A-4102-4F10-8236-E2E8013DC3A5}" type="presParOf" srcId="{C7C576A6-3896-45C2-B332-57F863FCBA05}" destId="{DD15CE23-0F0A-4BC8-926E-35F65FA71C2D}" srcOrd="1" destOrd="0" presId="urn:microsoft.com/office/officeart/2005/8/layout/list1"/>
    <dgm:cxn modelId="{C49068A2-DB89-4A00-A065-9C07627C9823}" type="presParOf" srcId="{C7C576A6-3896-45C2-B332-57F863FCBA05}" destId="{F8CCB40F-A5F8-4D47-B7FB-863BF6FFB0A8}" srcOrd="2" destOrd="0" presId="urn:microsoft.com/office/officeart/2005/8/layout/list1"/>
    <dgm:cxn modelId="{5A4B0AB5-031D-4132-ABB1-ABC115BC90DF}" type="presParOf" srcId="{C7C576A6-3896-45C2-B332-57F863FCBA05}" destId="{92149C2B-B40D-4D15-869F-3878665F8A71}" srcOrd="3" destOrd="0" presId="urn:microsoft.com/office/officeart/2005/8/layout/list1"/>
    <dgm:cxn modelId="{FF042615-C129-48C8-83A8-5122D3614124}" type="presParOf" srcId="{C7C576A6-3896-45C2-B332-57F863FCBA05}" destId="{20EEFC1C-ED8E-497E-857C-885BD5733A46}" srcOrd="4" destOrd="0" presId="urn:microsoft.com/office/officeart/2005/8/layout/list1"/>
    <dgm:cxn modelId="{33B672A8-720E-4E82-89E5-4F0F4A2FBF86}" type="presParOf" srcId="{20EEFC1C-ED8E-497E-857C-885BD5733A46}" destId="{003C0EF8-8512-4373-BB09-F6BE587A040B}" srcOrd="0" destOrd="0" presId="urn:microsoft.com/office/officeart/2005/8/layout/list1"/>
    <dgm:cxn modelId="{78AE67B8-C45B-419D-B890-3228FBF4F5C7}" type="presParOf" srcId="{20EEFC1C-ED8E-497E-857C-885BD5733A46}" destId="{70FA8379-7F99-46A3-A87E-6B115A1A36B9}" srcOrd="1" destOrd="0" presId="urn:microsoft.com/office/officeart/2005/8/layout/list1"/>
    <dgm:cxn modelId="{138AA95C-398C-4429-9858-24D109CFA65B}" type="presParOf" srcId="{C7C576A6-3896-45C2-B332-57F863FCBA05}" destId="{C0EB5930-E068-4C50-A43E-A7FD733CBE69}" srcOrd="5" destOrd="0" presId="urn:microsoft.com/office/officeart/2005/8/layout/list1"/>
    <dgm:cxn modelId="{535B5117-70F3-4B70-B210-7BA6B2AEC673}" type="presParOf" srcId="{C7C576A6-3896-45C2-B332-57F863FCBA05}" destId="{A28C4B94-FB45-4C96-A2FC-F1E2CDE7150E}" srcOrd="6" destOrd="0" presId="urn:microsoft.com/office/officeart/2005/8/layout/list1"/>
    <dgm:cxn modelId="{EE2B2BF4-BBA9-402D-A256-EF133D72D19C}" type="presParOf" srcId="{C7C576A6-3896-45C2-B332-57F863FCBA05}" destId="{A85BB8B3-A34E-4F7A-8D1E-C99C0A9B5403}" srcOrd="7" destOrd="0" presId="urn:microsoft.com/office/officeart/2005/8/layout/list1"/>
    <dgm:cxn modelId="{C55BECF6-64C4-4979-AECB-F43C1748843D}" type="presParOf" srcId="{C7C576A6-3896-45C2-B332-57F863FCBA05}" destId="{38A7AEDF-F996-45CF-8B93-0416698A05B6}" srcOrd="8" destOrd="0" presId="urn:microsoft.com/office/officeart/2005/8/layout/list1"/>
    <dgm:cxn modelId="{6E7EE5CA-CB92-4FAC-A677-F377EA64EC4E}" type="presParOf" srcId="{38A7AEDF-F996-45CF-8B93-0416698A05B6}" destId="{D56448D2-B596-4A51-92C4-6FF327293EA6}" srcOrd="0" destOrd="0" presId="urn:microsoft.com/office/officeart/2005/8/layout/list1"/>
    <dgm:cxn modelId="{B8095E56-08F7-40C7-9BE9-8CB1254FF554}" type="presParOf" srcId="{38A7AEDF-F996-45CF-8B93-0416698A05B6}" destId="{BCF9B35C-3792-4ECA-BC27-107CE1AF8A28}" srcOrd="1" destOrd="0" presId="urn:microsoft.com/office/officeart/2005/8/layout/list1"/>
    <dgm:cxn modelId="{B51473ED-84D7-4761-8531-BF3120F4297F}" type="presParOf" srcId="{C7C576A6-3896-45C2-B332-57F863FCBA05}" destId="{A664DA9C-4887-4AFC-8356-7E774FBCEECE}" srcOrd="9" destOrd="0" presId="urn:microsoft.com/office/officeart/2005/8/layout/list1"/>
    <dgm:cxn modelId="{3E30EFF0-9A5E-4036-B861-C395CA3ABD92}" type="presParOf" srcId="{C7C576A6-3896-45C2-B332-57F863FCBA05}" destId="{AB303A01-0733-4747-B1A7-B03141C1162F}" srcOrd="10" destOrd="0" presId="urn:microsoft.com/office/officeart/2005/8/layout/list1"/>
    <dgm:cxn modelId="{0A11E6B1-F4B5-4733-9FAC-1B2F3D9D9D18}" type="presParOf" srcId="{C7C576A6-3896-45C2-B332-57F863FCBA05}" destId="{C38880C1-0256-4C1B-8831-D9D2B36B31B9}" srcOrd="11" destOrd="0" presId="urn:microsoft.com/office/officeart/2005/8/layout/list1"/>
    <dgm:cxn modelId="{B4D39045-EE89-4582-B2B5-582289089FF2}" type="presParOf" srcId="{C7C576A6-3896-45C2-B332-57F863FCBA05}" destId="{3D48BE23-F33E-46D7-A3B8-EEE81E15B960}" srcOrd="12" destOrd="0" presId="urn:microsoft.com/office/officeart/2005/8/layout/list1"/>
    <dgm:cxn modelId="{16FEFB23-6FA8-4ACA-96E1-C59A0765C91D}" type="presParOf" srcId="{3D48BE23-F33E-46D7-A3B8-EEE81E15B960}" destId="{7A5BBDEA-4A1C-4CB3-92BA-F46F383DC29D}" srcOrd="0" destOrd="0" presId="urn:microsoft.com/office/officeart/2005/8/layout/list1"/>
    <dgm:cxn modelId="{9AFEDFC6-F2C2-4012-B8EC-DB640B04F8A2}" type="presParOf" srcId="{3D48BE23-F33E-46D7-A3B8-EEE81E15B960}" destId="{3DC9D0C1-9E15-4C75-B85A-7414592279B0}" srcOrd="1" destOrd="0" presId="urn:microsoft.com/office/officeart/2005/8/layout/list1"/>
    <dgm:cxn modelId="{86A1596D-ACD6-443B-853B-461C005B32C0}" type="presParOf" srcId="{C7C576A6-3896-45C2-B332-57F863FCBA05}" destId="{67A6A00F-3F75-46D9-AEA6-2E23E5A0812B}" srcOrd="13" destOrd="0" presId="urn:microsoft.com/office/officeart/2005/8/layout/list1"/>
    <dgm:cxn modelId="{DE9F4C1E-822A-4E27-87F8-E9B5246E5D14}" type="presParOf" srcId="{C7C576A6-3896-45C2-B332-57F863FCBA05}" destId="{27ADCFF1-0C63-4E84-96BE-5CE5F399D6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BB6363-805B-4089-ABB4-26CB0FA03C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0FDAF-D06F-4344-9749-6E11A25E8D36}" type="pres">
      <dgm:prSet presAssocID="{48BB6363-805B-4089-ABB4-26CB0FA03C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310CF-133E-4B90-A979-90A8F8107DD2}" type="presOf" srcId="{48BB6363-805B-4089-ABB4-26CB0FA03CED}" destId="{8DF0FDAF-D06F-4344-9749-6E11A25E8D3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B0DDC-2259-4965-B95A-CA70245A3BA6}">
      <dsp:nvSpPr>
        <dsp:cNvPr id="0" name=""/>
        <dsp:cNvSpPr/>
      </dsp:nvSpPr>
      <dsp:spPr>
        <a:xfrm>
          <a:off x="324603" y="790024"/>
          <a:ext cx="1961685" cy="16179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61837" y="827258"/>
        <a:ext cx="1887217" cy="1196802"/>
      </dsp:txXfrm>
    </dsp:sp>
    <dsp:sp modelId="{1B9A1A05-6655-4F92-AFA4-00DD3DEE6AC2}">
      <dsp:nvSpPr>
        <dsp:cNvPr id="0" name=""/>
        <dsp:cNvSpPr/>
      </dsp:nvSpPr>
      <dsp:spPr>
        <a:xfrm>
          <a:off x="1503707" y="1240378"/>
          <a:ext cx="2296505" cy="2268086"/>
        </a:xfrm>
        <a:prstGeom prst="leftCircularArrow">
          <a:avLst>
            <a:gd name="adj1" fmla="val 3613"/>
            <a:gd name="adj2" fmla="val 449474"/>
            <a:gd name="adj3" fmla="val 2224985"/>
            <a:gd name="adj4" fmla="val 9024489"/>
            <a:gd name="adj5" fmla="val 4215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D7578-84AA-4024-B791-D855A54A0F11}">
      <dsp:nvSpPr>
        <dsp:cNvPr id="0" name=""/>
        <dsp:cNvSpPr/>
      </dsp:nvSpPr>
      <dsp:spPr>
        <a:xfrm>
          <a:off x="678220" y="2113280"/>
          <a:ext cx="1743720" cy="6934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Доходы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698530" y="2133590"/>
        <a:ext cx="1703100" cy="652800"/>
      </dsp:txXfrm>
    </dsp:sp>
    <dsp:sp modelId="{B258A59F-CFEA-4C95-B7F3-21526D870C47}">
      <dsp:nvSpPr>
        <dsp:cNvPr id="0" name=""/>
        <dsp:cNvSpPr/>
      </dsp:nvSpPr>
      <dsp:spPr>
        <a:xfrm>
          <a:off x="2812137" y="842010"/>
          <a:ext cx="1961685" cy="16179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7C083-8982-42EB-A3B9-85904B879C8A}">
      <dsp:nvSpPr>
        <dsp:cNvPr id="0" name=""/>
        <dsp:cNvSpPr/>
      </dsp:nvSpPr>
      <dsp:spPr>
        <a:xfrm>
          <a:off x="4059215" y="-269907"/>
          <a:ext cx="2518746" cy="2518746"/>
        </a:xfrm>
        <a:prstGeom prst="circularArrow">
          <a:avLst>
            <a:gd name="adj1" fmla="val 3253"/>
            <a:gd name="adj2" fmla="val 401293"/>
            <a:gd name="adj3" fmla="val 19423196"/>
            <a:gd name="adj4" fmla="val 12575511"/>
            <a:gd name="adj5" fmla="val 3795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E9098-1C08-46CD-AB9D-4568395833B6}">
      <dsp:nvSpPr>
        <dsp:cNvPr id="0" name=""/>
        <dsp:cNvSpPr/>
      </dsp:nvSpPr>
      <dsp:spPr>
        <a:xfrm>
          <a:off x="3248067" y="495300"/>
          <a:ext cx="1743720" cy="6934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Расходы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268377" y="515610"/>
        <a:ext cx="1703100" cy="652800"/>
      </dsp:txXfrm>
    </dsp:sp>
    <dsp:sp modelId="{D0374B0C-19E6-4EF7-A3C4-E904E7C524F1}">
      <dsp:nvSpPr>
        <dsp:cNvPr id="0" name=""/>
        <dsp:cNvSpPr/>
      </dsp:nvSpPr>
      <dsp:spPr>
        <a:xfrm>
          <a:off x="5381983" y="842010"/>
          <a:ext cx="1961685" cy="16179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8F427-DC2E-4B3E-B462-9EE5B93C54A3}">
      <dsp:nvSpPr>
        <dsp:cNvPr id="0" name=""/>
        <dsp:cNvSpPr/>
      </dsp:nvSpPr>
      <dsp:spPr>
        <a:xfrm>
          <a:off x="5817913" y="2113280"/>
          <a:ext cx="1743720" cy="6934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Дефицит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5838223" y="2133590"/>
        <a:ext cx="1703100" cy="65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DA16D-73E6-4157-96D3-9FA2BACE7905}">
      <dsp:nvSpPr>
        <dsp:cNvPr id="0" name=""/>
        <dsp:cNvSpPr/>
      </dsp:nvSpPr>
      <dsp:spPr>
        <a:xfrm>
          <a:off x="0" y="0"/>
          <a:ext cx="3804862" cy="150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МРОТ до 19 242 рубля</a:t>
          </a:r>
          <a:endParaRPr lang="ru-RU" sz="1400" kern="1200" dirty="0"/>
        </a:p>
      </dsp:txBody>
      <dsp:txXfrm>
        <a:off x="0" y="603503"/>
        <a:ext cx="3804862" cy="603503"/>
      </dsp:txXfrm>
    </dsp:sp>
    <dsp:sp modelId="{1E694245-051D-4E61-9487-37F470B3927E}">
      <dsp:nvSpPr>
        <dsp:cNvPr id="0" name=""/>
        <dsp:cNvSpPr/>
      </dsp:nvSpPr>
      <dsp:spPr>
        <a:xfrm>
          <a:off x="1657849" y="0"/>
          <a:ext cx="502416" cy="502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8AA230-F2E0-4F6E-9484-FE5AE14EB623}">
      <dsp:nvSpPr>
        <dsp:cNvPr id="0" name=""/>
        <dsp:cNvSpPr/>
      </dsp:nvSpPr>
      <dsp:spPr>
        <a:xfrm>
          <a:off x="152194" y="1207006"/>
          <a:ext cx="3500473" cy="226313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B40F-A5F8-4D47-B7FB-863BF6FFB0A8}">
      <dsp:nvSpPr>
        <dsp:cNvPr id="0" name=""/>
        <dsp:cNvSpPr/>
      </dsp:nvSpPr>
      <dsp:spPr>
        <a:xfrm>
          <a:off x="0" y="692383"/>
          <a:ext cx="855044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8731B-A7C1-4EEB-BA9A-B1784DD1D728}">
      <dsp:nvSpPr>
        <dsp:cNvPr id="0" name=""/>
        <dsp:cNvSpPr/>
      </dsp:nvSpPr>
      <dsp:spPr>
        <a:xfrm>
          <a:off x="427522" y="65864"/>
          <a:ext cx="7726135" cy="862678"/>
        </a:xfrm>
        <a:prstGeom prst="roundRect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30" tIns="0" rIns="2262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Пенсионное обеспечение </a:t>
          </a:r>
          <a:r>
            <a:rPr lang="ru-RU" sz="2000" b="1" kern="1200" dirty="0" smtClean="0">
              <a:solidFill>
                <a:schemeClr val="tx1"/>
              </a:solidFill>
            </a:rPr>
            <a:t>6 540 </a:t>
          </a:r>
          <a:r>
            <a:rPr lang="ru-RU" sz="2000" kern="1200" dirty="0" smtClean="0">
              <a:solidFill>
                <a:schemeClr val="tx1"/>
              </a:solidFill>
            </a:rPr>
            <a:t>тыс.рублей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9634" y="107976"/>
        <a:ext cx="7641911" cy="778454"/>
      </dsp:txXfrm>
    </dsp:sp>
    <dsp:sp modelId="{A28C4B94-FB45-4C96-A2FC-F1E2CDE7150E}">
      <dsp:nvSpPr>
        <dsp:cNvPr id="0" name=""/>
        <dsp:cNvSpPr/>
      </dsp:nvSpPr>
      <dsp:spPr>
        <a:xfrm>
          <a:off x="0" y="1773540"/>
          <a:ext cx="855044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A8379-7F99-46A3-A87E-6B115A1A36B9}">
      <dsp:nvSpPr>
        <dsp:cNvPr id="0" name=""/>
        <dsp:cNvSpPr/>
      </dsp:nvSpPr>
      <dsp:spPr>
        <a:xfrm>
          <a:off x="427522" y="1181983"/>
          <a:ext cx="7663948" cy="827717"/>
        </a:xfrm>
        <a:prstGeom prst="roundRect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30" tIns="0" rIns="2262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Социальное обеспечение населения </a:t>
          </a:r>
          <a:r>
            <a:rPr lang="ru-RU" sz="2000" b="1" kern="1200" dirty="0" smtClean="0">
              <a:solidFill>
                <a:schemeClr val="tx1"/>
              </a:solidFill>
            </a:rPr>
            <a:t>911</a:t>
          </a:r>
          <a:r>
            <a:rPr lang="ru-RU" sz="2000" kern="1200" dirty="0" smtClean="0">
              <a:solidFill>
                <a:schemeClr val="tx1"/>
              </a:solidFill>
            </a:rPr>
            <a:t> тыс.рублей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7928" y="1222389"/>
        <a:ext cx="7583136" cy="746905"/>
      </dsp:txXfrm>
    </dsp:sp>
    <dsp:sp modelId="{AB303A01-0733-4747-B1A7-B03141C1162F}">
      <dsp:nvSpPr>
        <dsp:cNvPr id="0" name=""/>
        <dsp:cNvSpPr/>
      </dsp:nvSpPr>
      <dsp:spPr>
        <a:xfrm>
          <a:off x="0" y="2894183"/>
          <a:ext cx="855044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B35C-3792-4ECA-BC27-107CE1AF8A28}">
      <dsp:nvSpPr>
        <dsp:cNvPr id="0" name=""/>
        <dsp:cNvSpPr/>
      </dsp:nvSpPr>
      <dsp:spPr>
        <a:xfrm>
          <a:off x="427522" y="2263140"/>
          <a:ext cx="7693755" cy="867203"/>
        </a:xfrm>
        <a:prstGeom prst="roundRect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30" tIns="0" rIns="2262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Охрана семьи и детства </a:t>
          </a:r>
          <a:r>
            <a:rPr lang="ru-RU" sz="2000" b="1" kern="1200" dirty="0" smtClean="0">
              <a:solidFill>
                <a:schemeClr val="tx1"/>
              </a:solidFill>
            </a:rPr>
            <a:t>70 314 </a:t>
          </a:r>
          <a:r>
            <a:rPr lang="ru-RU" sz="2000" kern="1200" dirty="0" smtClean="0">
              <a:solidFill>
                <a:schemeClr val="tx1"/>
              </a:solidFill>
            </a:rPr>
            <a:t>тыс.рублей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9855" y="2305473"/>
        <a:ext cx="7609089" cy="782537"/>
      </dsp:txXfrm>
    </dsp:sp>
    <dsp:sp modelId="{27ADCFF1-0C63-4E84-96BE-5CE5F399D612}">
      <dsp:nvSpPr>
        <dsp:cNvPr id="0" name=""/>
        <dsp:cNvSpPr/>
      </dsp:nvSpPr>
      <dsp:spPr>
        <a:xfrm>
          <a:off x="0" y="4014822"/>
          <a:ext cx="855044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9D0C1-9E15-4C75-B85A-7414592279B0}">
      <dsp:nvSpPr>
        <dsp:cNvPr id="0" name=""/>
        <dsp:cNvSpPr/>
      </dsp:nvSpPr>
      <dsp:spPr>
        <a:xfrm>
          <a:off x="427522" y="3383783"/>
          <a:ext cx="7671729" cy="867198"/>
        </a:xfrm>
        <a:prstGeom prst="roundRect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rgbClr val="FFFF99"/>
            </a:gs>
            <a:gs pos="100000">
              <a:srgbClr val="99FFCC"/>
            </a:gs>
          </a:gsLst>
          <a:path path="circle">
            <a:fillToRect l="50000" t="-80000" r="50000" b="180000"/>
          </a:path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30" tIns="0" rIns="2262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Другие вопросы в области социальной политики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320</a:t>
          </a:r>
          <a:r>
            <a:rPr lang="ru-RU" sz="2000" kern="1200" dirty="0" smtClean="0">
              <a:solidFill>
                <a:schemeClr val="tx1"/>
              </a:solidFill>
            </a:rPr>
            <a:t> тыс.рублей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9855" y="3426116"/>
        <a:ext cx="7587063" cy="782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0.92495</cdr:x>
      <cdr:y>0.29435</cdr:y>
    </cdr:from>
    <cdr:to>
      <cdr:x>0.93265</cdr:x>
      <cdr:y>0.46217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8064578" y="1530200"/>
          <a:ext cx="67112" cy="87245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0.33322</cdr:x>
      <cdr:y>0.05713</cdr:y>
    </cdr:from>
    <cdr:to>
      <cdr:x>0.39865</cdr:x>
      <cdr:y>0.07973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 flipV="1">
          <a:off x="2905349" y="297018"/>
          <a:ext cx="570452" cy="1174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0.39177</cdr:x>
      <cdr:y>0.27065</cdr:y>
    </cdr:from>
    <cdr:to>
      <cdr:x>0.63783</cdr:x>
      <cdr:y>0.66483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97165" y="1211375"/>
          <a:ext cx="2133600" cy="17642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500" dirty="0" smtClean="0"/>
        </a:p>
        <a:p xmlns:a="http://schemas.openxmlformats.org/drawingml/2006/main">
          <a:pPr algn="ctr"/>
          <a:r>
            <a:rPr lang="ru-RU" sz="2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923 921 </a:t>
          </a:r>
          <a:r>
            <a:rPr lang="ru-RU" sz="23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2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7FC1-A22F-44F2-B768-6FE0217BA1A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48ECA-F60E-4714-BD73-1F1318B8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7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041" y="1788454"/>
            <a:ext cx="679349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25" y="3956281"/>
            <a:ext cx="555073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697" y="6453386"/>
            <a:ext cx="130645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545" y="6453386"/>
            <a:ext cx="5706494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1697" y="744470"/>
            <a:ext cx="8672721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35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2295527"/>
            <a:ext cx="7800975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4197" y="624156"/>
            <a:ext cx="161519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24156"/>
            <a:ext cx="6201569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83" y="1301362"/>
            <a:ext cx="7810539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83" y="4216328"/>
            <a:ext cx="7810539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3" y="6453386"/>
            <a:ext cx="131820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754" y="6453386"/>
            <a:ext cx="5706494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504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286001"/>
            <a:ext cx="361382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890" y="2286001"/>
            <a:ext cx="361382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340230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3305209"/>
            <a:ext cx="3613826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1573" y="2349754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1573" y="3305209"/>
            <a:ext cx="3613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5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6" y="685801"/>
            <a:ext cx="4234815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6344"/>
            <a:ext cx="3132773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256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4847" y="2"/>
            <a:ext cx="541115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5968"/>
            <a:ext cx="3132773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391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0">
              <a:srgbClr val="CCFFCC"/>
            </a:gs>
            <a:gs pos="100000">
              <a:srgbClr val="CC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286000"/>
            <a:ext cx="78009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3" y="6453386"/>
            <a:ext cx="97871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021" y="6453386"/>
            <a:ext cx="510317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599" y="6453386"/>
            <a:ext cx="12969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0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77" y="758903"/>
            <a:ext cx="8471647" cy="49560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Публичные СЛУШАНИЯ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проекту местного бюджета муниципального образования Бейский район</a:t>
            </a:r>
            <a:b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плановый период</a:t>
            </a:r>
            <a:b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46" y="758902"/>
            <a:ext cx="861937" cy="116477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43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432" y="121318"/>
            <a:ext cx="5646821" cy="13956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Культура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75 504,9 тыс. руб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7" y="2286000"/>
            <a:ext cx="4476750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121318"/>
            <a:ext cx="2857500" cy="1638300"/>
          </a:xfrm>
          <a:prstGeom prst="rect">
            <a:avLst/>
          </a:prstGeom>
        </p:spPr>
      </p:pic>
      <p:sp>
        <p:nvSpPr>
          <p:cNvPr id="9" name="Лента лицом вверх 8"/>
          <p:cNvSpPr/>
          <p:nvPr/>
        </p:nvSpPr>
        <p:spPr>
          <a:xfrm>
            <a:off x="2845219" y="1634489"/>
            <a:ext cx="7060781" cy="689811"/>
          </a:xfrm>
          <a:prstGeom prst="ribbon2">
            <a:avLst>
              <a:gd name="adj1" fmla="val 18993"/>
              <a:gd name="adj2" fmla="val 70322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rgbClr val="CCFFFF"/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Содержание РДК, РДМЦ 21 677,6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2886451" y="3288829"/>
            <a:ext cx="7060781" cy="689811"/>
          </a:xfrm>
          <a:prstGeom prst="ribbon2">
            <a:avLst>
              <a:gd name="adj1" fmla="val 18993"/>
              <a:gd name="adj2" fmla="val 70322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rgbClr val="CCFFFF"/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Содержание музея 3 648,5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2870409" y="2461659"/>
            <a:ext cx="7060779" cy="689811"/>
          </a:xfrm>
          <a:prstGeom prst="ribbon2">
            <a:avLst>
              <a:gd name="adj1" fmla="val 18993"/>
              <a:gd name="adj2" fmla="val 70322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rgbClr val="CCFFFF"/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Содержание библиотек 22 534, 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080" y="3837471"/>
            <a:ext cx="5519651" cy="283303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4000">
                <a:srgbClr val="FFFFCC"/>
              </a:gs>
              <a:gs pos="83000">
                <a:srgbClr val="CCFFFF"/>
              </a:gs>
              <a:gs pos="100000">
                <a:srgbClr val="CCFF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algn="just">
              <a:buFontTx/>
              <a:buChar char="-"/>
            </a:pPr>
            <a:r>
              <a:rPr lang="ru-RU" sz="1700" dirty="0">
                <a:solidFill>
                  <a:schemeClr val="tx1"/>
                </a:solidFill>
              </a:rPr>
              <a:t>В</a:t>
            </a:r>
            <a:r>
              <a:rPr lang="ru-RU" sz="1700" dirty="0" smtClean="0">
                <a:solidFill>
                  <a:schemeClr val="tx1"/>
                </a:solidFill>
              </a:rPr>
              <a:t> рамках подпрограммы «Организация культурно-досуговой деятельности и укрепление материально-технической базы»   1 334,8 тыс.рублей</a:t>
            </a:r>
          </a:p>
          <a:p>
            <a:pPr indent="273050" algn="just"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</a:rPr>
              <a:t>Прочие расходы в области 24 751,9 тыс.рублей</a:t>
            </a:r>
          </a:p>
          <a:p>
            <a:pPr indent="273050" algn="just">
              <a:buFontTx/>
              <a:buChar char="-"/>
            </a:pPr>
            <a:r>
              <a:rPr lang="ru-RU" sz="1700" smtClean="0">
                <a:solidFill>
                  <a:schemeClr val="tx1"/>
                </a:solidFill>
              </a:rPr>
              <a:t>Обеспечение </a:t>
            </a:r>
            <a:r>
              <a:rPr lang="ru-RU" sz="1700" dirty="0" smtClean="0">
                <a:solidFill>
                  <a:schemeClr val="tx1"/>
                </a:solidFill>
              </a:rPr>
              <a:t>услугами связи в </a:t>
            </a:r>
            <a:r>
              <a:rPr lang="ru-RU" sz="1700" dirty="0">
                <a:solidFill>
                  <a:schemeClr val="tx1"/>
                </a:solidFill>
              </a:rPr>
              <a:t>части предоставления широкополосного доступа к сети "Интернет" социально значимых объектов   </a:t>
            </a:r>
            <a:r>
              <a:rPr lang="ru-RU" sz="1700" dirty="0" smtClean="0">
                <a:solidFill>
                  <a:schemeClr val="tx1"/>
                </a:solidFill>
              </a:rPr>
              <a:t>            281,7 тыс.рублей</a:t>
            </a:r>
            <a:endParaRPr lang="ru-RU" sz="1700" dirty="0">
              <a:solidFill>
                <a:schemeClr val="tx1"/>
              </a:solidFill>
            </a:endParaRPr>
          </a:p>
          <a:p>
            <a:pPr indent="273050" algn="just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indent="273050" algn="just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745" y="285553"/>
            <a:ext cx="5855368" cy="129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Физическая культура</a:t>
            </a:r>
            <a:b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и спорт</a:t>
            </a:r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15 453,9 тыс. руб</a:t>
            </a:r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745455" y="5117433"/>
            <a:ext cx="8895850" cy="1395662"/>
          </a:xfrm>
          <a:prstGeom prst="leftArrowCallout">
            <a:avLst>
              <a:gd name="adj1" fmla="val 31937"/>
              <a:gd name="adj2" fmla="val 26923"/>
              <a:gd name="adj3" fmla="val 19651"/>
              <a:gd name="adj4" fmla="val 9323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оказание адресной поддержки спортивным организациям, осуществляющим подготовку спортивного резерва 800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0"/>
            <a:ext cx="2582779" cy="1771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41" y="1771453"/>
            <a:ext cx="3968671" cy="29809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45455" y="1980000"/>
            <a:ext cx="4368709" cy="2736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Подпрограмма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«Физическая культура и спорт в Бейском районе» Муниципальной программы «Развитие подведомственных организаций и учреждений администрации Бейского района» (содержание спортивной школы) 14 653,9тыс.руб.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114165" y="2794737"/>
            <a:ext cx="388276" cy="12994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695" y="333877"/>
            <a:ext cx="7170821" cy="1485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Социальная политика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78 085 тыс. руб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46"/>
            <a:ext cx="3047619" cy="1904762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9728561"/>
              </p:ext>
            </p:extLst>
          </p:nvPr>
        </p:nvGraphicFramePr>
        <p:xfrm>
          <a:off x="994611" y="2029208"/>
          <a:ext cx="8550441" cy="448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7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8611" y="320842"/>
            <a:ext cx="7251032" cy="16583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Национальная безопасность и правоохранительная деятельность</a:t>
            </a:r>
            <a:br>
              <a:rPr lang="ru-RU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9 732,4 тыс. руб</a:t>
            </a:r>
            <a:r>
              <a:rPr lang="ru-RU" sz="3200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6" y="114468"/>
            <a:ext cx="2098531" cy="1804737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19667888"/>
              </p:ext>
            </p:extLst>
          </p:nvPr>
        </p:nvGraphicFramePr>
        <p:xfrm>
          <a:off x="1138988" y="2125579"/>
          <a:ext cx="863065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85800" y="1979195"/>
            <a:ext cx="4335378" cy="25664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общественного порядка и противодействие преступности в муниципальном образовании Бейский район</a:t>
            </a:r>
            <a:endParaRPr lang="ru-RU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336,9 тыс.рублей</a:t>
            </a:r>
            <a:endParaRPr lang="ru-RU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4314" y="2289565"/>
            <a:ext cx="3994485" cy="22560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пожарной безопасности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1 395,5 </a:t>
            </a:r>
            <a:r>
              <a:rPr lang="ru-RU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тыс.рублей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8611" y="4691981"/>
            <a:ext cx="5662863" cy="13770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Резервный фонд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1 000 </a:t>
            </a:r>
            <a:r>
              <a:rPr lang="ru-RU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тыс.рублей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1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74" y="272716"/>
            <a:ext cx="6112041" cy="15781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Национальная экономика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31 358,4 </a:t>
            </a:r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тыс. руб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" y="71187"/>
            <a:ext cx="3066519" cy="2045368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994611" y="2342147"/>
            <a:ext cx="8422105" cy="11550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rgbClr val="99FFCC"/>
              </a:gs>
              <a:gs pos="83000">
                <a:srgbClr val="00FF99"/>
              </a:gs>
              <a:gs pos="100000">
                <a:srgbClr val="92D05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Сельское хозяйство и рыболовство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11 575,0 тыс.рублей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4611" y="3722771"/>
            <a:ext cx="8422105" cy="11550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rgbClr val="99FFCC"/>
              </a:gs>
              <a:gs pos="83000">
                <a:srgbClr val="00FF99"/>
              </a:gs>
              <a:gs pos="100000">
                <a:srgbClr val="92D05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Дорожное хозяйство (дорожные фонды)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2 750 тыс.рублей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4611" y="5103395"/>
            <a:ext cx="8422105" cy="11550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rgbClr val="99FFCC"/>
              </a:gs>
              <a:gs pos="83000">
                <a:srgbClr val="00FF99"/>
              </a:gs>
              <a:gs pos="100000">
                <a:srgbClr val="92D05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Другие вопросы в области национальной экономики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17 033,4 </a:t>
            </a:r>
            <a:r>
              <a:rPr lang="ru-RU" sz="2000" dirty="0" smtClean="0">
                <a:solidFill>
                  <a:schemeClr val="tx1"/>
                </a:solidFill>
              </a:rPr>
              <a:t>тыс.рублей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878" y="3368842"/>
            <a:ext cx="6120564" cy="1273341"/>
          </a:xfrm>
        </p:spPr>
        <p:txBody>
          <a:bodyPr>
            <a:noAutofit/>
          </a:bodyPr>
          <a:lstStyle/>
          <a:p>
            <a:r>
              <a:rPr lang="ru-RU" sz="3000" dirty="0">
                <a:latin typeface="Arial Black" panose="020B0A04020102020204" pitchFamily="34" charset="0"/>
                <a:cs typeface="Aharoni" panose="02010803020104030203" pitchFamily="2" charset="-79"/>
              </a:rPr>
              <a:t>К</a:t>
            </a:r>
            <a:r>
              <a:rPr lang="ru-RU" sz="3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оммунальное хозяйство 15 708 тыс. руб</a:t>
            </a:r>
            <a:r>
              <a:rPr lang="ru-RU" sz="3000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" y="64169"/>
            <a:ext cx="3333750" cy="2476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68824" y="251661"/>
            <a:ext cx="55986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Жилищное хозяйство    3 030 тыс. руб.</a:t>
            </a:r>
            <a:endParaRPr lang="ru-RU" sz="30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4170447" y="1299411"/>
            <a:ext cx="5598694" cy="1459831"/>
          </a:xfrm>
          <a:prstGeom prst="flowChartTerminator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</a:rPr>
              <a:t> мероприятий, связанных со строительством жилого помещения, предоставляемого гражданам по договорам найма жилого помещения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905878" y="4642183"/>
            <a:ext cx="8863262" cy="204737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Подпрограмма «Чистая вода на 2020 -2025 </a:t>
            </a:r>
            <a:r>
              <a:rPr lang="ru-RU" sz="2000" dirty="0" err="1" smtClean="0">
                <a:solidFill>
                  <a:schemeClr val="tx1"/>
                </a:solidFill>
              </a:rPr>
              <a:t>гг</a:t>
            </a:r>
            <a:r>
              <a:rPr lang="ru-RU" sz="2000" dirty="0" smtClean="0">
                <a:solidFill>
                  <a:schemeClr val="tx1"/>
                </a:solidFill>
              </a:rPr>
              <a:t>» 1728 тыс. руб.        Подпрограмма «Развитие и модернизация систем коммунальной инфраструктуры Бейского района на 2020-2025 </a:t>
            </a:r>
            <a:r>
              <a:rPr lang="ru-RU" sz="2000" dirty="0" err="1" smtClean="0">
                <a:solidFill>
                  <a:schemeClr val="tx1"/>
                </a:solidFill>
              </a:rPr>
              <a:t>гг</a:t>
            </a:r>
            <a:r>
              <a:rPr lang="ru-RU" sz="2000" dirty="0" smtClean="0">
                <a:solidFill>
                  <a:schemeClr val="tx1"/>
                </a:solidFill>
              </a:rPr>
              <a:t>» 13 980 тыс. руб.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3" y="128337"/>
            <a:ext cx="2346933" cy="1978787"/>
          </a:xfrm>
          <a:prstGeom prst="rect">
            <a:avLst/>
          </a:prstGeom>
        </p:spPr>
      </p:pic>
      <p:sp>
        <p:nvSpPr>
          <p:cNvPr id="6" name="Шестиугольник 5"/>
          <p:cNvSpPr/>
          <p:nvPr/>
        </p:nvSpPr>
        <p:spPr>
          <a:xfrm>
            <a:off x="3465094" y="401053"/>
            <a:ext cx="6047873" cy="3160294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Общегосударственные 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вопросы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101 032,2 тыс.рублей</a:t>
            </a:r>
            <a:endParaRPr lang="ru-RU" sz="2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900376" y="2207630"/>
            <a:ext cx="3066549" cy="3160294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СМИ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9 893,1 тыс. руб.</a:t>
            </a:r>
            <a:endParaRPr lang="ru-RU" sz="2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966924" y="3775341"/>
            <a:ext cx="5203969" cy="2735178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Резервный фонд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5 000 тыс. руб.</a:t>
            </a:r>
            <a:endParaRPr lang="ru-RU" sz="2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6084" y="4239605"/>
            <a:ext cx="2357380" cy="225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768" y="352926"/>
            <a:ext cx="5193632" cy="1818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Межбюджетные трансферты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75 799 </a:t>
            </a:r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тыс. руб</a:t>
            </a: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dirty="0"/>
          </a:p>
        </p:txBody>
      </p:sp>
      <p:pic>
        <p:nvPicPr>
          <p:cNvPr id="5" name="Picture 2" descr="C:\Users\Владелец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75" y="189477"/>
            <a:ext cx="2960554" cy="221684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38330" y="2681036"/>
            <a:ext cx="3059901" cy="2037348"/>
          </a:xfrm>
          <a:prstGeom prst="roundRect">
            <a:avLst/>
          </a:prstGeom>
          <a:gradFill flip="none" rotWithShape="1">
            <a:gsLst>
              <a:gs pos="0">
                <a:srgbClr val="00FF99"/>
              </a:gs>
              <a:gs pos="7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Дотация на выравнивание бюджетной </a:t>
            </a:r>
            <a:r>
              <a:rPr lang="ru-RU" b="1" dirty="0" smtClean="0">
                <a:solidFill>
                  <a:schemeClr val="tx1"/>
                </a:solidFill>
              </a:rPr>
              <a:t>обеспеченности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74 951 </a:t>
            </a:r>
            <a:r>
              <a:rPr lang="ru-RU" b="1" dirty="0" err="1" smtClean="0">
                <a:solidFill>
                  <a:schemeClr val="tx1"/>
                </a:solidFill>
              </a:rPr>
              <a:t>тыс.руб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4963" y="4519863"/>
            <a:ext cx="2903621" cy="2037348"/>
          </a:xfrm>
          <a:prstGeom prst="roundRect">
            <a:avLst/>
          </a:prstGeom>
          <a:gradFill flip="none" rotWithShape="1">
            <a:gsLst>
              <a:gs pos="0">
                <a:srgbClr val="00FF99"/>
              </a:gs>
              <a:gs pos="7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Субвенция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348 </a:t>
            </a: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283" y="3417083"/>
            <a:ext cx="3119717" cy="2767198"/>
          </a:xfrm>
          <a:prstGeom prst="roundRect">
            <a:avLst/>
          </a:prstGeom>
          <a:gradFill flip="none" rotWithShape="1">
            <a:gsLst>
              <a:gs pos="0">
                <a:srgbClr val="00FF99"/>
              </a:gs>
              <a:gs pos="7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500 </a:t>
            </a: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8232301">
            <a:off x="3857646" y="2255921"/>
            <a:ext cx="1347536" cy="35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355038">
            <a:off x="4318984" y="2864964"/>
            <a:ext cx="2188723" cy="36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4216323">
            <a:off x="6734920" y="2463879"/>
            <a:ext cx="1521721" cy="35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9612" y="189387"/>
            <a:ext cx="3266382" cy="74295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089863" y="177010"/>
            <a:ext cx="5719156" cy="7207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r>
              <a:rPr lang="x-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нализ по собственным доходам и </a:t>
            </a:r>
            <a:r>
              <a:rPr lang="x-none" sz="1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 </a:t>
            </a:r>
            <a:r>
              <a:rPr lang="x-none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направлениям расходов по собственным полномочиям</a:t>
            </a:r>
            <a:r>
              <a:rPr lang="x-none" sz="1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предложенным в проекте бюджета на 202</a:t>
            </a:r>
            <a:r>
              <a:rPr lang="ru-RU" sz="1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r>
              <a:rPr lang="x-none" sz="1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год</a:t>
            </a:r>
            <a:endParaRPr lang="ru-RU" sz="14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67637"/>
              </p:ext>
            </p:extLst>
          </p:nvPr>
        </p:nvGraphicFramePr>
        <p:xfrm>
          <a:off x="1749367" y="1093261"/>
          <a:ext cx="6876689" cy="536012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88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Сумма, тыс.руб.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Реальные собственные доходы бюджета, планируемые к поступлению на счет бюджета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299 523,8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Дотация на выравнивание бюджетной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26 725,0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Межбюджетные трансферты на выполнение переданных полномочий в сфере культуры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2 339,7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Средства благотворительности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доходы на выполнение собственных полномочий района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328 788,5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ежегодные расходные потребности на выполнение собственных полномочий, без учета предписаний и ремонтов, из </a:t>
                      </a:r>
                      <a:r>
                        <a:rPr lang="ru-RU" sz="1300" b="1" dirty="0" smtClean="0">
                          <a:effectLst/>
                        </a:rPr>
                        <a:t>них основные: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483 317,0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заработная плата и начисления на выплаты по оплате труда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287 437,2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коммунальные услуги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13 748,8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электроэнергия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18 210,6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приобретение угля и его доставка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23 627,2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услуги связи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3 173,7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работы, услуги по содержанию имущества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13 613,6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прочие работы и </a:t>
                      </a:r>
                      <a:r>
                        <a:rPr lang="ru-RU" sz="1300" dirty="0" smtClean="0">
                          <a:effectLst/>
                        </a:rPr>
                        <a:t>услуги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16 196,7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 прочие расходы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67 606,2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выплата муниципальной пенсии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6 540,0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уплата налогов, сборов и иных платежей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163,1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организация питания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6 596,8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приобретение горюче-смазочных материалов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8 606,3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</a:t>
                      </a:r>
                      <a:r>
                        <a:rPr lang="ru-RU" sz="1300" baseline="0" dirty="0" smtClean="0">
                          <a:effectLst/>
                        </a:rPr>
                        <a:t> расходы дорожного фонда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1 796,8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8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81208" y="2291794"/>
            <a:ext cx="6793499" cy="20982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Благодарю за внимание!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108" y="729050"/>
            <a:ext cx="8397379" cy="104102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Основные параметры местного бюджета муниципального образования Бейский </a:t>
            </a:r>
            <a:r>
              <a:rPr lang="ru-RU" sz="25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район</a:t>
            </a:r>
            <a:br>
              <a:rPr lang="ru-RU" sz="25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ru-RU" sz="25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на 2024 </a:t>
            </a:r>
            <a:r>
              <a:rPr lang="ru-RU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год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254432"/>
              </p:ext>
            </p:extLst>
          </p:nvPr>
        </p:nvGraphicFramePr>
        <p:xfrm>
          <a:off x="1543574" y="2376488"/>
          <a:ext cx="7803925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21079" y="3429576"/>
            <a:ext cx="1755631" cy="865587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defTabSz="742950">
              <a:spcBef>
                <a:spcPct val="0"/>
              </a:spcBef>
              <a:defRPr/>
            </a:pPr>
            <a:r>
              <a:rPr lang="ru-RU" sz="27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1 029 406,5 </a:t>
            </a:r>
            <a:r>
              <a:rPr lang="ru-RU" sz="1788" b="1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тыс.руб</a:t>
            </a:r>
            <a:r>
              <a:rPr lang="ru-RU" sz="1788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37777" y="3615655"/>
            <a:ext cx="1772896" cy="106540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742950"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1 183 935,0</a:t>
            </a:r>
            <a:endParaRPr lang="ru-RU" sz="2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742950">
              <a:spcBef>
                <a:spcPct val="0"/>
              </a:spcBef>
              <a:defRPr/>
            </a:pPr>
            <a:r>
              <a:rPr lang="ru-RU" sz="1625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71740" y="3429577"/>
            <a:ext cx="1853478" cy="86558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defTabSz="742950">
              <a:spcBef>
                <a:spcPct val="0"/>
              </a:spcBef>
              <a:defRPr/>
            </a:pPr>
            <a:r>
              <a:rPr lang="ru-RU" sz="3494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154 528,5 </a:t>
            </a:r>
          </a:p>
          <a:p>
            <a:pPr algn="ctr" defTabSz="742950">
              <a:spcBef>
                <a:spcPct val="0"/>
              </a:spcBef>
              <a:defRPr/>
            </a:pPr>
            <a:r>
              <a:rPr lang="ru-RU" sz="1788" b="1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тыс.руб</a:t>
            </a:r>
            <a:r>
              <a:rPr lang="ru-RU" sz="1788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0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93134"/>
            <a:ext cx="7333889" cy="61806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отчислений от республиканских налогов в структуре собственных доходов бюджета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14099"/>
              </p:ext>
            </p:extLst>
          </p:nvPr>
        </p:nvGraphicFramePr>
        <p:xfrm>
          <a:off x="203199" y="1397000"/>
          <a:ext cx="8847668" cy="537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811" y="232225"/>
            <a:ext cx="8976703" cy="10631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Структура собственных доходов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на </a:t>
            </a:r>
            <a:r>
              <a:rPr lang="ru-RU" sz="3600" dirty="0" smtClean="0">
                <a:latin typeface="Arial Black" panose="020B0A04020102020204" pitchFamily="34" charset="0"/>
              </a:rPr>
              <a:t>2024 </a:t>
            </a:r>
            <a:r>
              <a:rPr lang="ru-RU" sz="3600" dirty="0">
                <a:latin typeface="Arial Black" panose="020B0A04020102020204" pitchFamily="34" charset="0"/>
              </a:rPr>
              <a:t>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503" y="6303332"/>
            <a:ext cx="7141317" cy="479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собственных доходов 299 млн. 523,8 тыс. рублей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8511"/>
              </p:ext>
            </p:extLst>
          </p:nvPr>
        </p:nvGraphicFramePr>
        <p:xfrm>
          <a:off x="869311" y="1370818"/>
          <a:ext cx="8617702" cy="493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5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6" y="190151"/>
            <a:ext cx="8391909" cy="1051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  <a:cs typeface="FrankRuehl" panose="020E0503060101010101" pitchFamily="34" charset="-79"/>
              </a:rPr>
              <a:t>БЕЗВОЗМЕЗДНЫЕ ПОСТУПЛЕНИЯ В МЕСТНЫЙ БЮДЖЕТ (тыс.руб.)</a:t>
            </a:r>
            <a:endParaRPr lang="ru-RU" sz="3800" b="1" dirty="0">
              <a:solidFill>
                <a:schemeClr val="tx1"/>
              </a:solidFill>
              <a:cs typeface="FrankRuehl" panose="020E0503060101010101" pitchFamily="34" charset="-79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1005674"/>
              </p:ext>
            </p:extLst>
          </p:nvPr>
        </p:nvGraphicFramePr>
        <p:xfrm>
          <a:off x="739833" y="1338349"/>
          <a:ext cx="8670174" cy="528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49" y="174567"/>
            <a:ext cx="9190749" cy="697324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Функциональная структура расходов местного бюджета в 2024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 году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670648"/>
              </p:ext>
            </p:extLst>
          </p:nvPr>
        </p:nvGraphicFramePr>
        <p:xfrm>
          <a:off x="1121343" y="871891"/>
          <a:ext cx="7935985" cy="56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54139" y="685800"/>
            <a:ext cx="4596938" cy="14859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Реализация 87,4 % расходов в программном формате: </a:t>
            </a:r>
            <a:endParaRPr lang="ru-RU" sz="30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6874493"/>
              </p:ext>
            </p:extLst>
          </p:nvPr>
        </p:nvGraphicFramePr>
        <p:xfrm>
          <a:off x="1114425" y="1878676"/>
          <a:ext cx="3613150" cy="344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6350924" y="2003366"/>
            <a:ext cx="3108960" cy="46966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и совершенствование муниципального образования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"Культура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агропромышленного комплекса и социальной сферы на селе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"Экономическое развитие и повышение инвестиционной привлекательности муниципального образования Бейский район на 2020-2025гг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"Обеспечение общественного порядка и противодействие преступности в муниципальном образовании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МП "Развитие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совершенствование образования в Бейском районе (2021-2025 годы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"Социальная поддержка граждан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подведомственных организаций и учреждений администрации Бейского района на 2021-2025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72106074"/>
              </p:ext>
            </p:extLst>
          </p:nvPr>
        </p:nvGraphicFramePr>
        <p:xfrm>
          <a:off x="922714" y="5128953"/>
          <a:ext cx="3804862" cy="150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22714" y="5544589"/>
            <a:ext cx="3804861" cy="29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Предусмотрено увеличение заработной платы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1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4425" y="449179"/>
            <a:ext cx="8430628" cy="112294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местного бюджета на социальную сферу на 2024 год (тыс.руб.)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289704"/>
              </p:ext>
            </p:extLst>
          </p:nvPr>
        </p:nvGraphicFramePr>
        <p:xfrm>
          <a:off x="1114424" y="1925053"/>
          <a:ext cx="8671259" cy="447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6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37" y="224589"/>
            <a:ext cx="7058526" cy="1299411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Образование</a:t>
            </a:r>
            <a:b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754 877,1 </a:t>
            </a:r>
            <a:r>
              <a:rPr lang="ru-RU" sz="3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тыс.руб</a:t>
            </a:r>
            <a:r>
              <a:rPr lang="ru-RU" sz="3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sz="3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 descr="скачанные файлы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7" y="150897"/>
            <a:ext cx="1995510" cy="1555555"/>
          </a:xfrm>
          <a:prstGeom prst="rect">
            <a:avLst/>
          </a:prstGeom>
        </p:spPr>
      </p:pic>
      <p:sp>
        <p:nvSpPr>
          <p:cNvPr id="25" name="Прямоугольник с одним скругленным углом 24"/>
          <p:cNvSpPr/>
          <p:nvPr/>
        </p:nvSpPr>
        <p:spPr>
          <a:xfrm>
            <a:off x="1114425" y="1910990"/>
            <a:ext cx="8382501" cy="549577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Дошкольное образование 167 365,2 тыс.рублей, </a:t>
            </a:r>
          </a:p>
        </p:txBody>
      </p:sp>
      <p:sp>
        <p:nvSpPr>
          <p:cNvPr id="26" name="Прямоугольник с одним скругленным углом 25"/>
          <p:cNvSpPr/>
          <p:nvPr/>
        </p:nvSpPr>
        <p:spPr>
          <a:xfrm>
            <a:off x="1114422" y="2612968"/>
            <a:ext cx="8382501" cy="579120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Общее образование 533 205,3 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с одним скругленным углом 26"/>
          <p:cNvSpPr/>
          <p:nvPr/>
        </p:nvSpPr>
        <p:spPr>
          <a:xfrm>
            <a:off x="1114422" y="3344488"/>
            <a:ext cx="8382501" cy="586116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Дополнительное образование детей 20 554,8 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одним скругленным углом 27"/>
          <p:cNvSpPr/>
          <p:nvPr/>
        </p:nvSpPr>
        <p:spPr>
          <a:xfrm>
            <a:off x="1114422" y="4083004"/>
            <a:ext cx="8382501" cy="597061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Молодежная политика и оздоровление детей 4 212,2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одним скругленным углом 28"/>
          <p:cNvSpPr/>
          <p:nvPr/>
        </p:nvSpPr>
        <p:spPr>
          <a:xfrm>
            <a:off x="1114422" y="4814525"/>
            <a:ext cx="8382501" cy="680187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   365,4 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114422" y="5677593"/>
            <a:ext cx="8382501" cy="739246"/>
          </a:xfrm>
          <a:prstGeom prst="round1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Другие вопросы в области образования 29 174,2 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3115</TotalTime>
  <Words>830</Words>
  <Application>Microsoft Office PowerPoint</Application>
  <PresentationFormat>Лист A4 (210x297 мм)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 Unicode MS</vt:lpstr>
      <vt:lpstr>Microsoft YaHei UI</vt:lpstr>
      <vt:lpstr>Aharoni</vt:lpstr>
      <vt:lpstr>Arial Black</vt:lpstr>
      <vt:lpstr>Arial Rounded MT Bold</vt:lpstr>
      <vt:lpstr>Bookman Old Style</vt:lpstr>
      <vt:lpstr>Calibri</vt:lpstr>
      <vt:lpstr>Franklin Gothic Book</vt:lpstr>
      <vt:lpstr>FrankRuehl</vt:lpstr>
      <vt:lpstr>Times New Roman</vt:lpstr>
      <vt:lpstr>Crop</vt:lpstr>
      <vt:lpstr>Публичные СЛУШАНИЯ  по проекту местного бюджета муниципального образования Бейский район  на 2024 год  и плановый период  2025 и 2026 годов</vt:lpstr>
      <vt:lpstr>Основные параметры местного бюджета муниципального образования Бейский район на 2024 год</vt:lpstr>
      <vt:lpstr>Доля отчислений от республиканских налогов в структуре собственных доходов бюджета</vt:lpstr>
      <vt:lpstr>Структура собственных доходов  на 2024 год</vt:lpstr>
      <vt:lpstr>БЕЗВОЗМЕЗДНЫЕ ПОСТУПЛЕНИЯ В МЕСТНЫЙ БЮДЖЕТ (тыс.руб.)</vt:lpstr>
      <vt:lpstr>Функциональная структура расходов местного бюджета в 2024  году</vt:lpstr>
      <vt:lpstr>Реализация 87,4 % расходов в программном формате: </vt:lpstr>
      <vt:lpstr>Структура расходов местного бюджета на социальную сферу на 2024 год (тыс.руб.)</vt:lpstr>
      <vt:lpstr>Образование 754 877,1 тыс.руб.</vt:lpstr>
      <vt:lpstr>Культура 75 504,9 тыс. руб.</vt:lpstr>
      <vt:lpstr>Физическая культура и спорт 15 453,9 тыс. руб.</vt:lpstr>
      <vt:lpstr>Социальная политика 78 085 тыс. руб.</vt:lpstr>
      <vt:lpstr>Национальная безопасность и правоохранительная деятельность 9 732,4 тыс. руб.</vt:lpstr>
      <vt:lpstr>Национальная экономика 31 358,4 тыс. руб.</vt:lpstr>
      <vt:lpstr>Коммунальное хозяйство 15 708 тыс. руб.</vt:lpstr>
      <vt:lpstr>Презентация PowerPoint</vt:lpstr>
      <vt:lpstr>Межбюджетные трансферты 75 799 тыс. руб.</vt:lpstr>
      <vt:lpstr>Справочно: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 ПРОЕКТУ РЕШЕНИЯ СОВЕТА ДЕПУТАТОВ БЕЙСКОГО РАЙОНА   «О местном бюджете муниципального образования Бейский район на 2020 год  и на плановый период 2021 и 2022 годов»</dc:title>
  <dc:creator>Пользователь-1</dc:creator>
  <cp:lastModifiedBy>Пользователь</cp:lastModifiedBy>
  <cp:revision>118</cp:revision>
  <dcterms:created xsi:type="dcterms:W3CDTF">2019-11-26T09:20:46Z</dcterms:created>
  <dcterms:modified xsi:type="dcterms:W3CDTF">2024-01-16T08:40:26Z</dcterms:modified>
</cp:coreProperties>
</file>