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64" r:id="rId3"/>
    <p:sldId id="258" r:id="rId4"/>
    <p:sldId id="262" r:id="rId5"/>
    <p:sldId id="260" r:id="rId6"/>
    <p:sldId id="265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0"/>
      <c:rotY val="280"/>
      <c:perspective val="30"/>
    </c:view3D>
    <c:plotArea>
      <c:layout>
        <c:manualLayout>
          <c:layoutTarget val="inner"/>
          <c:xMode val="edge"/>
          <c:yMode val="edge"/>
          <c:x val="0.20988074791518818"/>
          <c:y val="0.14005376577648071"/>
          <c:w val="0.5885898003992206"/>
          <c:h val="0.813889316610208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Pt>
            <c:idx val="0"/>
            <c:explosion val="0"/>
          </c:dPt>
          <c:dPt>
            <c:idx val="1"/>
            <c:explosion val="0"/>
            <c:spPr>
              <a:solidFill>
                <a:schemeClr val="accent4"/>
              </a:solidFill>
            </c:spPr>
          </c:dPt>
          <c:dPt>
            <c:idx val="2"/>
            <c:explosion val="2"/>
          </c:dPt>
          <c:dLbls>
            <c:dLbl>
              <c:idx val="0"/>
              <c:layout>
                <c:manualLayout>
                  <c:x val="5.3829054564797446E-2"/>
                  <c:y val="0.16558479905652476"/>
                </c:manualLayout>
              </c:layout>
              <c:showPercent val="1"/>
            </c:dLbl>
            <c:dLbl>
              <c:idx val="2"/>
              <c:layout>
                <c:manualLayout>
                  <c:x val="-1.7517707662588571E-2"/>
                  <c:y val="-0.14784870272124107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122.6</c:v>
                </c:pt>
                <c:pt idx="1">
                  <c:v>15.5</c:v>
                </c:pt>
                <c:pt idx="2">
                  <c:v>339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3860860801156862"/>
          <c:y val="1.1802855816135747E-2"/>
          <c:w val="0.23557904269679891"/>
          <c:h val="0.171201907095389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r>
              <a:rPr lang="ru-RU" baseline="0" dirty="0" smtClean="0"/>
              <a:t> бюджета на 2017 год</a:t>
            </a:r>
            <a:endParaRPr lang="ru-RU" dirty="0"/>
          </a:p>
        </c:rich>
      </c:tx>
      <c:layout/>
    </c:title>
    <c:plotArea>
      <c:layout/>
      <c:pieChart>
        <c:varyColors val="1"/>
        <c:firstSliceAng val="0"/>
      </c:pieChart>
    </c:plotArea>
    <c:legend>
      <c:legendPos val="r"/>
      <c:layout/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725561559207567"/>
          <c:y val="0.24612396446687906"/>
          <c:w val="0.36725368040892276"/>
          <c:h val="0.55735424742115869"/>
        </c:manualLayout>
      </c:layout>
      <c:barChart>
        <c:barDir val="col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0.00</c:formatCode>
                <c:ptCount val="1"/>
                <c:pt idx="0">
                  <c:v>98.8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0.00</c:formatCode>
                <c:ptCount val="1"/>
                <c:pt idx="0">
                  <c:v>23.8</c:v>
                </c:pt>
              </c:numCache>
            </c:numRef>
          </c:val>
        </c:ser>
        <c:axId val="71582080"/>
        <c:axId val="71583616"/>
      </c:barChart>
      <c:catAx>
        <c:axId val="71582080"/>
        <c:scaling>
          <c:orientation val="minMax"/>
        </c:scaling>
        <c:delete val="1"/>
        <c:axPos val="b"/>
        <c:tickLblPos val="nextTo"/>
        <c:crossAx val="71583616"/>
        <c:crosses val="autoZero"/>
        <c:auto val="1"/>
        <c:lblAlgn val="ctr"/>
        <c:lblOffset val="100"/>
      </c:catAx>
      <c:valAx>
        <c:axId val="71583616"/>
        <c:scaling>
          <c:orientation val="minMax"/>
        </c:scaling>
        <c:delete val="1"/>
        <c:axPos val="l"/>
        <c:majorGridlines/>
        <c:numFmt formatCode="0.00" sourceLinked="1"/>
        <c:tickLblPos val="nextTo"/>
        <c:crossAx val="71582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0530623291063251E-5"/>
          <c:y val="0.8330384917492778"/>
          <c:w val="0.72341735335380175"/>
          <c:h val="6.6333281742659081E-2"/>
        </c:manualLayout>
      </c:layout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40"/>
      <c:perspective val="30"/>
    </c:view3D>
    <c:plotArea>
      <c:layout>
        <c:manualLayout>
          <c:layoutTarget val="inner"/>
          <c:xMode val="edge"/>
          <c:yMode val="edge"/>
          <c:x val="0.1502575774745962"/>
          <c:y val="4.5413860442885333E-2"/>
          <c:w val="0.83946609093424529"/>
          <c:h val="0.823538556068497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explosion val="25"/>
          <c:dLbls>
            <c:dLbl>
              <c:idx val="0"/>
              <c:layout>
                <c:manualLayout>
                  <c:x val="0.13727484168715121"/>
                  <c:y val="-1.0555711909185775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5.3941914576802287E-2"/>
                  <c:y val="-6.7436605614436054E-3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6.2297403303000445E-2"/>
                  <c:y val="0.10196364606187815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23518208012502304"/>
                  <c:y val="7.3462302976007171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2.2149046053167091E-2"/>
                  <c:y val="4.3419873839811288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6.3022452750329814E-3"/>
                  <c:y val="0.14977175644393886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0"/>
                  <c:y val="2.72523763705298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Акцизы по подакцизным товарам</c:v>
                </c:pt>
                <c:pt idx="2">
                  <c:v>Налог на имущество</c:v>
                </c:pt>
                <c:pt idx="3">
                  <c:v>Государственная пошлина</c:v>
                </c:pt>
                <c:pt idx="4">
                  <c:v>Неналоговые доходы: Аренда земли</c:v>
                </c:pt>
                <c:pt idx="5">
                  <c:v>Налог на совокупный доход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90459.3</c:v>
                </c:pt>
                <c:pt idx="1">
                  <c:v>1086</c:v>
                </c:pt>
                <c:pt idx="2">
                  <c:v>879</c:v>
                </c:pt>
                <c:pt idx="3">
                  <c:v>3039</c:v>
                </c:pt>
                <c:pt idx="4">
                  <c:v>20901</c:v>
                </c:pt>
                <c:pt idx="5">
                  <c:v>3333.5</c:v>
                </c:pt>
                <c:pt idx="6" formatCode="#,##0.00">
                  <c:v>2927.8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rotY val="88"/>
      <c:perspective val="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1.6985152733407234E-2"/>
                  <c:y val="0.12669317893940438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3.7288480505230356E-2"/>
                  <c:y val="0.16722226812402241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2.0865722481797976E-2"/>
                  <c:y val="0.1487426586519849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endParaRPr lang="en-US" dirty="0" smtClean="0"/>
                  </a:p>
                  <a:p>
                    <a:r>
                      <a:rPr lang="ru-RU" dirty="0" smtClean="0"/>
                      <a:t>332 </a:t>
                    </a:r>
                    <a:r>
                      <a:rPr lang="ru-RU" dirty="0"/>
                      <a:t>096,30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0.29331161916258314"/>
                  <c:y val="-3.5744281754808364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0.18795823201788076"/>
                  <c:y val="-0.10777109128912073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5.8103097217741984E-2"/>
                  <c:y val="-0.1977223640625779"/>
                </c:manualLayout>
              </c:layout>
              <c:showVal val="1"/>
              <c:showCatName val="1"/>
            </c:dLbl>
            <c:dLbl>
              <c:idx val="6"/>
              <c:layout>
                <c:manualLayout>
                  <c:x val="6.784487433415079E-2"/>
                  <c:y val="-0.11597895907008568"/>
                </c:manualLayout>
              </c:layout>
              <c:showVal val="1"/>
              <c:showCatName val="1"/>
            </c:dLbl>
            <c:dLbl>
              <c:idx val="7"/>
              <c:layout>
                <c:manualLayout>
                  <c:x val="4.2084676016016433E-2"/>
                  <c:y val="1.5664444488449475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1.9903731530525413E-2"/>
                  <c:y val="2.7259523694091889E-2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5.6441697220285532E-2"/>
                  <c:y val="3.8492699451477382E-2"/>
                </c:manualLayout>
              </c:layout>
              <c:showVal val="1"/>
              <c:showCatName val="1"/>
            </c:dLbl>
            <c:spPr>
              <a:ln>
                <a:round/>
              </a:ln>
            </c:spPr>
            <c:txPr>
              <a:bodyPr rot="0" vert="horz" anchor="ctr" anchorCtr="0"/>
              <a:lstStyle/>
              <a:p>
                <a:pPr>
                  <a:defRPr sz="1000" b="1">
                    <a:latin typeface="Georgia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Образование</c:v>
                </c:pt>
                <c:pt idx="3">
                  <c:v>Культура, кинематография</c:v>
                </c:pt>
                <c:pt idx="4">
                  <c:v>Социальная политика</c:v>
                </c:pt>
                <c:pt idx="5">
                  <c:v>Средства массовой информации</c:v>
                </c:pt>
                <c:pt idx="6">
                  <c:v>Охрана окружающей среды</c:v>
                </c:pt>
                <c:pt idx="7">
                  <c:v>Национальная безопасность и правоохранительная деятельность</c:v>
                </c:pt>
                <c:pt idx="8">
                  <c:v>Межбюджетные трансферты</c:v>
                </c:pt>
                <c:pt idx="9">
                  <c:v>ЖКХ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29184.3</c:v>
                </c:pt>
                <c:pt idx="1">
                  <c:v>14111.1</c:v>
                </c:pt>
                <c:pt idx="2" formatCode="#,##0.00">
                  <c:v>332096.3</c:v>
                </c:pt>
                <c:pt idx="3" formatCode="#,##0.00">
                  <c:v>19136.95</c:v>
                </c:pt>
                <c:pt idx="4" formatCode="#,##0.00">
                  <c:v>47185</c:v>
                </c:pt>
                <c:pt idx="5" formatCode="#,##0.00">
                  <c:v>2700</c:v>
                </c:pt>
                <c:pt idx="6" formatCode="#,##0.00">
                  <c:v>1000</c:v>
                </c:pt>
                <c:pt idx="7" formatCode="#,##0.00">
                  <c:v>4330</c:v>
                </c:pt>
                <c:pt idx="8" formatCode="#,##0.00">
                  <c:v>29794</c:v>
                </c:pt>
                <c:pt idx="9">
                  <c:v>243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21546341863517077"/>
          <c:y val="5.1367125984251971E-2"/>
          <c:w val="0.60154183070866163"/>
          <c:h val="0.7300002460629925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4.1666666666666683E-3"/>
                  <c:y val="-0.3593750000000002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0312499999999999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386646.5</c:v>
                </c:pt>
                <c:pt idx="1">
                  <c:v>93152.1</c:v>
                </c:pt>
              </c:numCache>
            </c:numRef>
          </c:val>
        </c:ser>
        <c:overlap val="100"/>
        <c:axId val="81134720"/>
        <c:axId val="81136256"/>
      </c:barChart>
      <c:catAx>
        <c:axId val="81134720"/>
        <c:scaling>
          <c:orientation val="minMax"/>
        </c:scaling>
        <c:axPos val="b"/>
        <c:tickLblPos val="nextTo"/>
        <c:crossAx val="81136256"/>
        <c:crosses val="autoZero"/>
        <c:auto val="1"/>
        <c:lblAlgn val="ctr"/>
        <c:lblOffset val="100"/>
      </c:catAx>
      <c:valAx>
        <c:axId val="81136256"/>
        <c:scaling>
          <c:orientation val="minMax"/>
        </c:scaling>
        <c:axPos val="l"/>
        <c:majorGridlines/>
        <c:numFmt formatCode="#,##0.00" sourceLinked="1"/>
        <c:tickLblPos val="nextTo"/>
        <c:crossAx val="81134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60"/>
      <c:rotY val="350"/>
      <c:perspective val="5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Муниципальный долг на 01.01.2017</c:v>
                </c:pt>
                <c:pt idx="1">
                  <c:v>Кредиторская задолженность на 01.01.2017</c:v>
                </c:pt>
                <c:pt idx="2">
                  <c:v>Остаток собственных доходов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35292.400000000001</c:v>
                </c:pt>
                <c:pt idx="1">
                  <c:v>69000</c:v>
                </c:pt>
                <c:pt idx="2">
                  <c:v>18333.2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0.27235</cdr:x>
      <cdr:y>0.31546</cdr:y>
    </cdr:from>
    <cdr:to>
      <cdr:x>0.35568</cdr:x>
      <cdr:y>0.35656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11924721">
          <a:off x="2237461" y="1960618"/>
          <a:ext cx="684614" cy="255415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0.03478</cdr:x>
      <cdr:y>0.75862</cdr:y>
    </cdr:from>
    <cdr:to>
      <cdr:x>0.37391</cdr:x>
      <cdr:y>0.90575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5752" y="4714908"/>
          <a:ext cx="278608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0.10435</cdr:x>
      <cdr:y>0.72414</cdr:y>
    </cdr:from>
    <cdr:to>
      <cdr:x>0.37391</cdr:x>
      <cdr:y>0.87126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57256" y="4500594"/>
          <a:ext cx="221457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0.76522</cdr:x>
      <cdr:y>0.02299</cdr:y>
    </cdr:from>
    <cdr:to>
      <cdr:x>0.92174</cdr:x>
      <cdr:y>0.05747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286544" y="142876"/>
          <a:ext cx="1285884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122 </a:t>
          </a:r>
          <a:r>
            <a:rPr lang="en-US" sz="1100" dirty="0" smtClean="0">
              <a:latin typeface="Times New Roman" pitchFamily="18" charset="0"/>
              <a:cs typeface="Times New Roman" pitchFamily="18" charset="0"/>
            </a:rPr>
            <a:t>625, 6 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тыс.руб.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0.1113</cdr:x>
      <cdr:y>0.04368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0" y="0"/>
          <a:ext cx="914400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0.1113</cdr:x>
      <cdr:y>0.04368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0" y="0"/>
          <a:ext cx="914400" cy="2714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0.11336</cdr:x>
      <cdr:y>0.08123</cdr:y>
    </cdr:from>
    <cdr:to>
      <cdr:x>0.26048</cdr:x>
      <cdr:y>0.13783</cdr:y>
    </cdr:to>
    <cdr:sp macro="" textlink="">
      <cdr:nvSpPr>
        <cdr:cNvPr id="4" name="TextBox 3"/>
        <cdr:cNvSpPr txBox="1"/>
      </cdr:nvSpPr>
      <cdr:spPr>
        <a:xfrm xmlns:a="http://schemas.openxmlformats.org/drawingml/2006/main" rot="19704191">
          <a:off x="931255" y="504881"/>
          <a:ext cx="1208690" cy="351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98796,8 тыс. руб.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0.4911</cdr:x>
      <cdr:y>0.55412</cdr:y>
    </cdr:from>
    <cdr:to>
      <cdr:x>0.82794</cdr:x>
      <cdr:y>0.67533</cdr:y>
    </cdr:to>
    <cdr:sp macro="" textlink="">
      <cdr:nvSpPr>
        <cdr:cNvPr id="2" name="TextBox 1"/>
        <cdr:cNvSpPr txBox="1"/>
      </cdr:nvSpPr>
      <cdr:spPr>
        <a:xfrm xmlns:a="http://schemas.openxmlformats.org/drawingml/2006/main" rot="18954375">
          <a:off x="1578733" y="2098028"/>
          <a:ext cx="1082843" cy="458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 smtClean="0"/>
            <a:t>23828,8</a:t>
          </a:r>
          <a:r>
            <a:rPr lang="en-US" dirty="0" smtClean="0"/>
            <a:t> </a:t>
          </a:r>
          <a:r>
            <a:rPr lang="ru-RU" dirty="0" smtClean="0"/>
            <a:t>тыс.руб.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0.60938</cdr:x>
      <cdr:y>0.66797</cdr:y>
    </cdr:from>
    <cdr:to>
      <cdr:x>0.71485</cdr:x>
      <cdr:y>0.77344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76" y="2714644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19 %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0.10547</cdr:x>
      <cdr:y>0.10547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3164C-EC21-46FC-8FF0-07B62D2D395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2FE6B-86AC-43A4-B6C7-4CB7774E29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2F04CB-CE93-4AC3-AC5F-A7F32E590A75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6875D9A-D15D-4DCA-9C13-D4ECFE8759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86742" cy="614366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Публичные слушания по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ПРОЕКТУ РЕШЕНИЯ СОВЕТА ДЕПУТАТОВ БЕЙСКОГО РАЙОНА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>
                <a:latin typeface="Bookman Old Style" pitchFamily="18" charset="0"/>
              </a:rPr>
              <a:t/>
            </a:r>
            <a:br>
              <a:rPr lang="ru-RU" sz="3600" dirty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«О местном бюджете муниципального образования Бейский район на 201</a:t>
            </a:r>
            <a:r>
              <a:rPr lang="en-US" sz="3600" dirty="0" smtClean="0">
                <a:latin typeface="Bookman Old Style" pitchFamily="18" charset="0"/>
              </a:rPr>
              <a:t>7</a:t>
            </a:r>
            <a:r>
              <a:rPr lang="ru-RU" sz="3600" dirty="0" smtClean="0">
                <a:latin typeface="Bookman Old Style" pitchFamily="18" charset="0"/>
              </a:rPr>
              <a:t> год 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3600" dirty="0" smtClean="0">
                <a:latin typeface="Bookman Old Style" pitchFamily="18" charset="0"/>
              </a:rPr>
              <a:t>и на плановый период 201</a:t>
            </a:r>
            <a:r>
              <a:rPr lang="en-US" sz="3600" dirty="0" smtClean="0">
                <a:latin typeface="Bookman Old Style" pitchFamily="18" charset="0"/>
              </a:rPr>
              <a:t>8</a:t>
            </a:r>
            <a:r>
              <a:rPr lang="ru-RU" sz="3600" dirty="0" smtClean="0">
                <a:latin typeface="Bookman Old Style" pitchFamily="18" charset="0"/>
              </a:rPr>
              <a:t> и 201</a:t>
            </a:r>
            <a:r>
              <a:rPr lang="en-US" sz="3600" dirty="0" smtClean="0">
                <a:latin typeface="Bookman Old Style" pitchFamily="18" charset="0"/>
              </a:rPr>
              <a:t>9</a:t>
            </a:r>
            <a:r>
              <a:rPr lang="ru-RU" sz="3600" dirty="0" smtClean="0">
                <a:latin typeface="Bookman Old Style" pitchFamily="18" charset="0"/>
              </a:rPr>
              <a:t> годов»</a:t>
            </a:r>
            <a:br>
              <a:rPr lang="ru-RU" sz="3600" dirty="0" smtClean="0">
                <a:latin typeface="Bookman Old Style" pitchFamily="18" charset="0"/>
              </a:rPr>
            </a:br>
            <a:endParaRPr lang="ru-RU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357290" y="857232"/>
          <a:ext cx="821537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/>
        </p:nvGraphicFramePr>
        <p:xfrm>
          <a:off x="571472" y="2000240"/>
          <a:ext cx="4000560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214414" y="571480"/>
          <a:ext cx="321471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6643734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Доходы бюджета на 2017 год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286644" y="1357298"/>
            <a:ext cx="1214446" cy="2714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41 тыс.руб.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7358082" y="1714488"/>
            <a:ext cx="1500198" cy="27145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8 994 тыс.руб.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285852" y="5357826"/>
            <a:ext cx="6643734" cy="114300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Всего доходов: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477 160,6 тыс.руб.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143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500" dirty="0" smtClean="0"/>
              <a:t>Структура собственных доходов</a:t>
            </a:r>
            <a:r>
              <a:rPr lang="en-US" sz="3500" dirty="0" smtClean="0"/>
              <a:t> </a:t>
            </a: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на 201</a:t>
            </a:r>
            <a:r>
              <a:rPr lang="en-US" sz="3500" dirty="0" smtClean="0"/>
              <a:t>7</a:t>
            </a:r>
            <a:r>
              <a:rPr lang="ru-RU" sz="3500" dirty="0" smtClean="0"/>
              <a:t> год</a:t>
            </a:r>
            <a:endParaRPr lang="ru-RU" sz="35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071546"/>
          <a:ext cx="70770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357554" y="3643314"/>
            <a:ext cx="2000264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0826" y="1428736"/>
            <a:ext cx="2000264" cy="36433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Общий объем доходов :479 798,6 тыс.руб.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642918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Собственные доходы 122 625,6 тыс.руб.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500430" y="442913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Дефицит 2638 тыс.руб.</a:t>
            </a:r>
            <a:endParaRPr lang="ru-RU" dirty="0"/>
          </a:p>
        </p:txBody>
      </p:sp>
      <p:sp>
        <p:nvSpPr>
          <p:cNvPr id="12" name="Плюс 11"/>
          <p:cNvSpPr/>
          <p:nvPr/>
        </p:nvSpPr>
        <p:spPr>
          <a:xfrm>
            <a:off x="2500298" y="2786058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 12"/>
          <p:cNvSpPr/>
          <p:nvPr/>
        </p:nvSpPr>
        <p:spPr>
          <a:xfrm>
            <a:off x="5429256" y="2714620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642918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Дотации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41 тыс.руб.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1472" y="3643314"/>
            <a:ext cx="2000264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Субвенции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8 994 тыс.руб.</a:t>
            </a:r>
          </a:p>
          <a:p>
            <a:pPr algn="ctr"/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7969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Структура расходов бюджета на 201</a:t>
            </a:r>
            <a:r>
              <a:rPr lang="en-US" sz="3200" dirty="0" smtClean="0">
                <a:solidFill>
                  <a:srgbClr val="0070C0"/>
                </a:solidFill>
              </a:rPr>
              <a:t>7</a:t>
            </a:r>
            <a:r>
              <a:rPr lang="ru-RU" sz="3200" dirty="0" smtClean="0">
                <a:solidFill>
                  <a:srgbClr val="0070C0"/>
                </a:solidFill>
              </a:rPr>
              <a:t> год</a:t>
            </a:r>
            <a:endParaRPr lang="ru-RU" sz="32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00084"/>
          <a:ext cx="864873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285728"/>
            <a:ext cx="2428892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714480" y="17144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3643306" y="3071810"/>
            <a:ext cx="642942" cy="42862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81 %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214414" y="785794"/>
          <a:ext cx="7500990" cy="5766049"/>
        </p:xfrm>
        <a:graphic>
          <a:graphicData uri="http://schemas.openxmlformats.org/drawingml/2006/table">
            <a:tbl>
              <a:tblPr firstRow="1" bandRow="1">
                <a:effectLst>
                  <a:outerShdw sx="1000" sy="1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3750495"/>
                <a:gridCol w="3750495"/>
              </a:tblGrid>
              <a:tr h="365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Сумма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Lucida Sans Unicode" pitchFamily="34" charset="0"/>
                          <a:cs typeface="Lucida Sans Unicode" pitchFamily="34" charset="0"/>
                        </a:rPr>
                        <a:t> тыс.руб.</a:t>
                      </a:r>
                      <a:endParaRPr lang="ru-RU" sz="1200" b="1" i="0" u="none" strike="noStrike" dirty="0">
                        <a:solidFill>
                          <a:schemeClr val="tx2">
                            <a:lumMod val="75000"/>
                          </a:schemeClr>
                        </a:solidFill>
                        <a:latin typeface="Lucida Sans Unicode" pitchFamily="34" charset="0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6482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 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«Финансовая поддержка социально ориентированных некоммерческих организаций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480 тыс.руб.</a:t>
                      </a:r>
                      <a:endParaRPr lang="ru-RU" sz="16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92039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«Социальная поддержка граждан Бейского района на 2014 – 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6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46975 </a:t>
                      </a:r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тыс.руб.</a:t>
                      </a:r>
                      <a:endParaRPr kumimoji="0" lang="ru-RU" sz="1600" b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286756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МП"Развитие и совершенствование образования Бейского района 2016-2020 годы"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111,80 </a:t>
                      </a:r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тыс.руб.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35605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«Обеспечение общественного порядка и противодействие преступности в муниципальном образовании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6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2125</a:t>
                      </a:r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тыс.руб.</a:t>
                      </a:r>
                      <a:endParaRPr kumimoji="0" lang="ru-RU" sz="1600" b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04051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«Экономическое развитие и повышение инвестиционной привлекательности муниципального образования Бейский район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en-US" sz="16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49</a:t>
                      </a:r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тыс.руб.</a:t>
                      </a:r>
                      <a:endParaRPr kumimoji="0" lang="ru-RU" sz="1600" b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336034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«Культура Бейского района на 2014-201</a:t>
                      </a:r>
                      <a:r>
                        <a:rPr kumimoji="0" lang="en-US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ru-RU" sz="16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12041,7</a:t>
                      </a:r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тыс.руб.</a:t>
                      </a:r>
                      <a:endParaRPr kumimoji="0" lang="ru-RU" sz="1600" b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48045">
                <a:tc>
                  <a:txBody>
                    <a:bodyPr/>
                    <a:lstStyle/>
                    <a:p>
                      <a:pPr lvl="0" algn="l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и совершенствование муниципального образования Бейский район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1195</a:t>
                      </a:r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тыс.руб.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haroni" pitchFamily="2" charset="-79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481846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МП «Развитие агропромышленного комплекса и социальной сферы на селе на 2014 – 201</a:t>
                      </a:r>
                      <a:r>
                        <a:rPr kumimoji="0" lang="en-US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9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haroni" pitchFamily="2" charset="-79"/>
                        </a:rPr>
                        <a:t> годы»"</a:t>
                      </a:r>
                    </a:p>
                    <a:p>
                      <a:pPr algn="l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Lucida Sans Unicode" pitchFamily="34" charset="0"/>
                        </a:rPr>
                        <a:t>1669</a:t>
                      </a:r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Aharoni" pitchFamily="2" charset="-79"/>
                        </a:rPr>
                        <a:t> тыс.руб.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676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программные расходы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386 646,5 тыс.руб.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t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809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</a:t>
                      </a:r>
                      <a:r>
                        <a:rPr lang="ru-RU" sz="1000" b="1" i="0" u="none" strike="noStrike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непрограммные</a:t>
                      </a:r>
                      <a:r>
                        <a:rPr lang="ru-RU" sz="10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 расходы</a:t>
                      </a:r>
                      <a:endParaRPr lang="ru-RU" sz="10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93 152,10 тыс.руб.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  <a:tr h="5809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  <a:cs typeface="Lucida Sans Unicode" pitchFamily="34" charset="0"/>
                        </a:rPr>
                        <a:t>Всего расходов</a:t>
                      </a:r>
                      <a:endParaRPr lang="ru-RU" sz="12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cs typeface="Lucida Sans Unicode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479 798,6 тыс.руб.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5786" y="142852"/>
            <a:ext cx="7929618" cy="571504"/>
          </a:xfrm>
          <a:prstGeom prst="rect">
            <a:avLst/>
          </a:prstGeom>
        </p:spPr>
        <p:txBody>
          <a:bodyPr vert="horz" lIns="45720" tIns="0" rIns="45720" bIns="0" anchor="b">
            <a:normAutofit fontScale="975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Перечень муниципальных программ, предусмотренных к финансированию из местного бюджета в  201</a:t>
            </a:r>
            <a:r>
              <a:rPr lang="en-US" b="1" cap="all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Times New Roman"/>
                <a:ea typeface="+mj-ea"/>
                <a:cs typeface="+mj-cs"/>
              </a:rPr>
              <a:t>7</a:t>
            </a:r>
            <a:r>
              <a:rPr kumimoji="0" lang="ru-RU" sz="18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0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 году</a:t>
            </a:r>
            <a:endParaRPr kumimoji="0" lang="ru-RU" sz="1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142976" y="500042"/>
          <a:ext cx="7358114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643182"/>
            <a:ext cx="614079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519</TotalTime>
  <Words>365</Words>
  <Application>Microsoft Office PowerPoint</Application>
  <PresentationFormat>Экран (4:3)</PresentationFormat>
  <Paragraphs>70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Публичные слушания по  ПРОЕКТУ РЕШЕНИЯ СОВЕТА ДЕПУТАТОВ БЕЙСКОГО РАЙОНА   «О местном бюджете муниципального образования Бейский район на 2017 год  и на плановый период 2018 и 2019 годов» </vt:lpstr>
      <vt:lpstr>Доходы бюджета на 2017 год</vt:lpstr>
      <vt:lpstr>Структура собственных доходов  на 2017 год</vt:lpstr>
      <vt:lpstr>Слайд 4</vt:lpstr>
      <vt:lpstr>Структура расходов бюджета на 2017 год</vt:lpstr>
      <vt:lpstr>Расходы</vt:lpstr>
      <vt:lpstr>Слайд 7</vt:lpstr>
      <vt:lpstr>Слайд 8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РЕШЕНИЯ СОВЕТА ДЕПУТАТОВ БЕЙСКОГО РАЙОНА   «О местном бюджете муниципального образования Бейский район на 2014 год  и на плановый период 2015 и 2016 годов» </dc:title>
  <dc:creator>Comp4</dc:creator>
  <cp:lastModifiedBy>Владелец</cp:lastModifiedBy>
  <cp:revision>93</cp:revision>
  <dcterms:created xsi:type="dcterms:W3CDTF">2013-11-20T08:43:40Z</dcterms:created>
  <dcterms:modified xsi:type="dcterms:W3CDTF">2016-11-30T06:44:53Z</dcterms:modified>
</cp:coreProperties>
</file>