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302" r:id="rId3"/>
    <p:sldId id="279" r:id="rId4"/>
    <p:sldId id="289" r:id="rId5"/>
    <p:sldId id="261" r:id="rId6"/>
    <p:sldId id="276" r:id="rId7"/>
    <p:sldId id="260" r:id="rId8"/>
    <p:sldId id="273" r:id="rId9"/>
    <p:sldId id="299" r:id="rId10"/>
    <p:sldId id="301" r:id="rId11"/>
    <p:sldId id="300" r:id="rId12"/>
    <p:sldId id="284" r:id="rId13"/>
    <p:sldId id="293" r:id="rId14"/>
    <p:sldId id="285" r:id="rId15"/>
    <p:sldId id="280" r:id="rId16"/>
    <p:sldId id="265" r:id="rId17"/>
    <p:sldId id="297" r:id="rId18"/>
    <p:sldId id="295" r:id="rId19"/>
    <p:sldId id="296" r:id="rId20"/>
    <p:sldId id="294" r:id="rId21"/>
    <p:sldId id="291" r:id="rId22"/>
    <p:sldId id="264" r:id="rId23"/>
    <p:sldId id="283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DDDDD"/>
    <a:srgbClr val="CCECFF"/>
    <a:srgbClr val="000000"/>
    <a:srgbClr val="FF00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73AB51-8F07-4FAB-B222-7131F32CFF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A85F2-794F-49B0-AC82-D63184DC2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4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64E12-C515-4BA6-BFD3-90E274CED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54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B6979-B5BB-4763-A7C5-22D11BC3A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77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E2C14-C43F-49B0-BCC7-36D41CA61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62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56028-3E3D-4651-A57A-B230C64BF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44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FDF4D-1DCF-40AE-876A-519655AD91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9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5E23E-3EDA-4707-BD20-CFC08A164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89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5812B-E499-47CD-ACBF-70A72389AA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98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79D99-3E24-4A74-A4C0-69952E2508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56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892D8-1879-462E-AEB7-29940B691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57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6FECC-BF99-4C5B-99F4-37650707B1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6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5236C-9AE2-41BB-826E-62C035369C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3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0591E-C7D1-41E7-918A-71F31F48A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18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56DAA0E-71A0-4E78-8A84-4ED96FDC18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458200" cy="14319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>
                <a:solidFill>
                  <a:srgbClr val="FFC000"/>
                </a:solidFill>
              </a:rPr>
              <a:t>Архив муниципального образования </a:t>
            </a:r>
            <a:r>
              <a:rPr lang="ru-RU" sz="1800" dirty="0" err="1" smtClean="0">
                <a:solidFill>
                  <a:srgbClr val="FFC000"/>
                </a:solidFill>
              </a:rPr>
              <a:t>Бейский</a:t>
            </a:r>
            <a:r>
              <a:rPr lang="ru-RU" sz="1800" dirty="0" smtClean="0">
                <a:solidFill>
                  <a:srgbClr val="FFC000"/>
                </a:solidFill>
              </a:rPr>
              <a:t> район Республики Хакасия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при участии Министерства культуры Республики Хакасия, 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ГКУ РХ «Национальный архив»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91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ДЕТИ БЛОКАДЫ.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ЛЕНИНГРАД - СИБИРЬ – БЕЯ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 – ЛЕНИНГРАД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к 80-летию начала блокады Ленинграда</a:t>
            </a:r>
            <a:endParaRPr lang="ru-RU" sz="1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14400" y="3124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ru-RU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ЭЛЕКТРОННАЯ ВЫСТАВКА АРХИВНЫХ ДОКУМЕНТОВ </a:t>
            </a:r>
          </a:p>
          <a:p>
            <a:pPr>
              <a:defRPr/>
            </a:pPr>
            <a:endParaRPr lang="ru-RU" sz="2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7" name="TextBox 14"/>
          <p:cNvSpPr txBox="1">
            <a:spLocks noChangeArrowheads="1"/>
          </p:cNvSpPr>
          <p:nvPr/>
        </p:nvSpPr>
        <p:spPr bwMode="auto">
          <a:xfrm>
            <a:off x="4419600" y="6096000"/>
            <a:ext cx="111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2021 год</a:t>
            </a:r>
          </a:p>
        </p:txBody>
      </p:sp>
      <p:pic>
        <p:nvPicPr>
          <p:cNvPr id="3078" name="Picture 5" descr="v1d4_c4yse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2711450" y="676275"/>
            <a:ext cx="6356350" cy="176212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30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pic>
        <p:nvPicPr>
          <p:cNvPr id="12291" name="Picture 7" descr="E:\р-82\д.145\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284413" cy="2441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Текст 1"/>
          <p:cNvSpPr>
            <a:spLocks noGrp="1"/>
          </p:cNvSpPr>
          <p:nvPr>
            <p:ph sz="half" idx="2"/>
          </p:nvPr>
        </p:nvSpPr>
        <p:spPr>
          <a:xfrm>
            <a:off x="2757488" y="723900"/>
            <a:ext cx="6310312" cy="1676400"/>
          </a:xfrm>
        </p:spPr>
        <p:txBody>
          <a:bodyPr/>
          <a:lstStyle/>
          <a:p>
            <a:pPr marL="0" indent="0">
              <a:buClr>
                <a:srgbClr val="A04DA3"/>
              </a:buClr>
              <a:buFontTx/>
              <a:buNone/>
            </a:pPr>
            <a:r>
              <a:rPr lang="ru-RU" altLang="ru-RU" sz="1100" smtClean="0">
                <a:solidFill>
                  <a:schemeClr val="bg2"/>
                </a:solidFill>
                <a:effectLst/>
              </a:rPr>
              <a:t>20 ноября 1944 года исполкомом Бейского районного совета дано задание председателю производственной артели «Им. 2-й пятилетки» В. Яценко изготовить детскую валяную обувь в размерах от 19 до 25. Согласно сохранившейся характеристики на В. Яценко на представление его к награждению медалью «За доблестный труд в Великой Отечественной войне 1941-1945 гг.», промартель «Им. 2-й пятилетки» обеспечила ленинградских детей необходимой обувью и теплой верхней одежной: «…артель изготовила в 1944 году для Красной Армии валяной обуви 2600 пар и переработали хлопчатки для Красной Армии 9296 метров, изготовили сбруи для колхозов района 186 комплектов. Изготовлено детским домам: валяной обуви 285 пар, кожаной обуви 162 пары, полушубков разных размеров 375 шт., трикотажного изделия 12000 рублей…»</a:t>
            </a:r>
          </a:p>
        </p:txBody>
      </p:sp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5264150" y="5267325"/>
            <a:ext cx="3690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Clr>
                <a:srgbClr val="F0A22E"/>
              </a:buClr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Характеристика на Яценко Василия Александровича, председателя промартели «2я пятилетка» </a:t>
            </a:r>
            <a:r>
              <a:rPr lang="ru-RU" sz="1200" kern="0" dirty="0" err="1">
                <a:latin typeface="+mj-lt"/>
                <a:ea typeface="+mj-ea"/>
                <a:cs typeface="+mj-cs"/>
              </a:rPr>
              <a:t>Бейского</a:t>
            </a:r>
            <a:r>
              <a:rPr lang="ru-RU" sz="1200" kern="0" dirty="0">
                <a:latin typeface="+mj-lt"/>
                <a:ea typeface="+mj-ea"/>
                <a:cs typeface="+mj-cs"/>
              </a:rPr>
              <a:t> района Хакасской автономной области Красноярского края.</a:t>
            </a:r>
          </a:p>
          <a:p>
            <a:pPr algn="l">
              <a:buClr>
                <a:srgbClr val="F0A22E"/>
              </a:buClr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1945 год.</a:t>
            </a:r>
          </a:p>
          <a:p>
            <a:pPr algn="l">
              <a:buClr>
                <a:srgbClr val="F0A22E"/>
              </a:buClr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Ф.Р-82. Оп.1. Д.145. Л.63. Подлинник. Машинопись.</a:t>
            </a:r>
          </a:p>
        </p:txBody>
      </p:sp>
      <p:pic>
        <p:nvPicPr>
          <p:cNvPr id="12294" name="Picture 7" descr="C:\Users\1\AppData\Local\Temp\Rar$DRa0.095\д144 л.1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2236788"/>
            <a:ext cx="2338387" cy="3030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8" descr="C:\Users\1\AppData\Local\Temp\Rar$DRa0.580\д144 л.1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0" y="2667000"/>
            <a:ext cx="2376488" cy="2992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17475" y="5835650"/>
            <a:ext cx="49895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Решение исполкома </a:t>
            </a:r>
            <a:r>
              <a:rPr lang="ru-RU" sz="1200" kern="0" dirty="0" err="1">
                <a:latin typeface="+mj-lt"/>
                <a:ea typeface="+mj-ea"/>
                <a:cs typeface="+mj-cs"/>
              </a:rPr>
              <a:t>Бейского</a:t>
            </a:r>
            <a:r>
              <a:rPr lang="ru-RU" sz="1200" kern="0" dirty="0">
                <a:latin typeface="+mj-lt"/>
                <a:ea typeface="+mj-ea"/>
                <a:cs typeface="+mj-cs"/>
              </a:rPr>
              <a:t> районного совета депутатов трудящихся от 20.11.1944 № 4 «Об изготовлении валяной обуви промартелью «Им. 2-й пятилетки». </a:t>
            </a:r>
          </a:p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Ф.Р-82. Оп.1. Д.144. ЛЛ.185,192. Подлинник. Машинопись.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525" y="152400"/>
            <a:ext cx="8524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ПОМОЩЬ БЕЙСКОГО РАЙОНА В ОБЕСПЕЧЕНИИ ДЕТЕЙ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ЛЕНИНГРАДСКОГО ИНТЕРНАТА ОДЕЖДОЙ И ОБУВЬЮ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1\AppData\Local\Temp\Rar$DRa0.052\Д143 Л.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443163" cy="3514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5" name="Группа 1"/>
          <p:cNvGrpSpPr>
            <a:grpSpLocks/>
          </p:cNvGrpSpPr>
          <p:nvPr/>
        </p:nvGrpSpPr>
        <p:grpSpPr bwMode="auto">
          <a:xfrm>
            <a:off x="4724400" y="2590800"/>
            <a:ext cx="2590800" cy="3514725"/>
            <a:chOff x="4724399" y="1066800"/>
            <a:chExt cx="3390900" cy="4953000"/>
          </a:xfrm>
        </p:grpSpPr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4607209"/>
              <a:ext cx="3390899" cy="1412591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066800"/>
              <a:ext cx="3390899" cy="3774701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41300" y="123825"/>
            <a:ext cx="868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БЛАГОПОЛУЧИЕ ДЕТЕЙ ЛЕНИНГРАДСКОГО ИНТЕРНАТА № 10/16 – НА ПОСТОЯННОМ КОНТРОЛЕ ВЛАСТИ БЕЙСКОГО РАЙОНА</a:t>
            </a:r>
          </a:p>
        </p:txBody>
      </p:sp>
      <p:sp>
        <p:nvSpPr>
          <p:cNvPr id="13317" name="Rectangle 4"/>
          <p:cNvSpPr txBox="1">
            <a:spLocks noChangeArrowheads="1"/>
          </p:cNvSpPr>
          <p:nvPr/>
        </p:nvSpPr>
        <p:spPr bwMode="auto">
          <a:xfrm>
            <a:off x="161925" y="6019800"/>
            <a:ext cx="88423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200"/>
              <a:t>Решение исполкома Бейского районного совета депутатов трудящихся от 24.07.1943 № 9 (200) «О состоянии детского интерната Ленинградских детей». </a:t>
            </a:r>
          </a:p>
          <a:p>
            <a:pPr algn="l" eaLnBrk="1" hangingPunct="1"/>
            <a:r>
              <a:rPr lang="ru-RU" altLang="ru-RU" sz="1200"/>
              <a:t>ГКУ РХ «Национальный архив». Ф.Р-82. Оп.1. Д.</a:t>
            </a:r>
            <a:r>
              <a:rPr lang="ru-RU" altLang="ru-RU" sz="1200">
                <a:latin typeface="Arial" panose="020B0604020202020204" pitchFamily="34" charset="0"/>
              </a:rPr>
              <a:t>143</a:t>
            </a:r>
            <a:r>
              <a:rPr lang="ru-RU" altLang="ru-RU" sz="1200"/>
              <a:t>. ЛЛ.43,43 об. Подлинник. Машинопись.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1925" y="614363"/>
            <a:ext cx="8915400" cy="190023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30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65100" y="627063"/>
            <a:ext cx="88392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solidFill>
                  <a:schemeClr val="bg2"/>
                </a:solidFill>
              </a:rPr>
              <a:t>Спустя почти год нахождения Ленинградских ребят на Бейской земле, в июле 1943 года исполкомом Бейского райсовета отмечалось, что «дети окрепли и  имеют бодрый жизнерадостный вид. При детском интернате организовано подсобное хозяйство, что дает возможность иметь дополнительные продукты питания для детей». Однако имелись и недостатки, как в работе интерната, так и в его материально-техническом обеспечении. В целях максимально возможного благополучного нахождения детей в интернате на руководителя интерната М.Шевцову возлагалась ответственность не только по обеспечению воспитательного процесса, но и организация заготовки дров в необходимом на зимний период количестве и своевременный (к 1 сентября) их подвоз к интернату, контроль за завершением ремонта «нового» помещения интерната (4-х квартирного дома) и перемещение в него детей, заготовка продуктов и овощей для детей, а также незамедлительная заготовка кормов для скота подсобного хозяйства. Артели местной промышленности обязывали обеспечить починку и пошив одежды и обуви, обеспечить подготовку овечьей шерсти и связать фуфайки, шапки, шали, изготовить полушубки, а также обеспечить поставку в интернат сбруи для лошадей, телеги и сани.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84163" y="6172200"/>
            <a:ext cx="8643937" cy="6858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Решение бюро Бейского РК ВКП(б) от 07.08.1943 № 6 «О воспитательной работе в Ленинградском детприемнике и подготовке к зиме».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Ф.П-7. Оп.17. Д.3. ЛЛ.94,97. Подлинник. Машинопись.  </a:t>
            </a:r>
          </a:p>
        </p:txBody>
      </p:sp>
      <p:pic>
        <p:nvPicPr>
          <p:cNvPr id="14339" name="Picture 7" descr="ГКУРХ Национальный архив Ф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2438400"/>
            <a:ext cx="2986088" cy="3768725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8" descr="ГКУРХ Национальный архив Ф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438400"/>
            <a:ext cx="2879725" cy="3687763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300" y="123825"/>
            <a:ext cx="868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БЛАГОПОЛУЧИЕ ДЕТЕЙ ЛЕНИНГРАДСКОГО ИНТЕРНАТА № 10/16 – НА ПОСТОЯННОМ КОНТРОЛЕ ВЛАСТИ БЕЙСКОГО РАЙОНА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8275" y="647700"/>
            <a:ext cx="8883650" cy="163195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30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198438" y="647700"/>
            <a:ext cx="8791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Контроль за обеспечением жизнедеятельности Ленинградского интерната № 10/16 осуществлялось и Бейским районным комитетом ВКП(б). На заседании Бюро Бейского РК ВКП(б) в августе 1943 года отмечалось что «воспитательная работа, питание и охрана здоровья в интернате поставлена удовлетворительно, в результате чего дети здоровы и имеют бодрый и жизнерадостный вид». Наряду с положительными результатами отмечались и имеющиеся недостатки: слабая организация педагогической деятельности отдельными воспитателями и, как следствие, низкая дисциплина отдельных воспитанников; неудовлетворительная подготовки интерната к зиме - недостаточная заготовка дров – 550 м3 из необходимых 800 м3; полное отсутствие заготовленных кормов на зиму для подсобного хозяйства; недостаточное обеспечение детей одеждой, обувью и бельем; плохое оборудование интерната мебелью – нехватка скамеек, стульев, шкафов и др. На устранение недостатков были приняты ряд управленческих решений.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3810000"/>
            <a:ext cx="2362200" cy="13843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Решение Хакасского облисполкома от 22.06.1944 № 300 «Об отпуске средств на капитальный ремонт 2-х этажного  здания в селе Бея для Ленинградского детского интерната №10/16».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Ф.Р-39. Оп.1 Д.476. Л.207об.,208. Подлинник. Машинопись.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057400" cy="262255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057400" cy="263207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2362200" y="6248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n-lt"/>
                <a:ea typeface="+mj-ea"/>
                <a:cs typeface="+mj-cs"/>
              </a:rPr>
              <a:t>Смета на текущий и капитальный ремонт 2-х этажного дома в селе Бея для Ленинградского детдома. 1944 год. </a:t>
            </a:r>
          </a:p>
          <a:p>
            <a:pPr algn="l">
              <a:defRPr/>
            </a:pPr>
            <a:r>
              <a:rPr lang="ru-RU" sz="1200" kern="0" dirty="0">
                <a:latin typeface="+mn-lt"/>
                <a:ea typeface="+mj-ea"/>
                <a:cs typeface="+mj-cs"/>
              </a:rPr>
              <a:t>ГКУ РХ «Национальный архив». Ф.Р-231. Оп.1. Д.5. ЛЛ.17-17об. Подлинник. Машинопись. </a:t>
            </a:r>
          </a:p>
        </p:txBody>
      </p:sp>
      <p:grpSp>
        <p:nvGrpSpPr>
          <p:cNvPr id="15366" name="Группа 10"/>
          <p:cNvGrpSpPr>
            <a:grpSpLocks/>
          </p:cNvGrpSpPr>
          <p:nvPr/>
        </p:nvGrpSpPr>
        <p:grpSpPr bwMode="auto">
          <a:xfrm>
            <a:off x="152400" y="1143000"/>
            <a:ext cx="3962400" cy="2057400"/>
            <a:chOff x="152400" y="152401"/>
            <a:chExt cx="4343400" cy="2047874"/>
          </a:xfrm>
        </p:grpSpPr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95400"/>
              <a:ext cx="4343400" cy="904875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1"/>
              <a:ext cx="4343400" cy="160020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084388" cy="26670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152400"/>
            <a:ext cx="6035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 УЛУЧШЕНИИ МАТЕРИАЛЬНО-ТЕХНИЧЕСКОГО СОСТОЯНИЯ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ЛЕНИНГРАДСКОГО ИНТЕРНАТА № 10/16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191000" y="914400"/>
            <a:ext cx="4876800" cy="2438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4191000" y="1066800"/>
            <a:ext cx="480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22 июня 1944 года Хакасским облисполкомом принято решение об отпуске средств на капитальный ремонт 2-х этажного здания в селе </a:t>
            </a: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1200">
                <a:solidFill>
                  <a:schemeClr val="bg1"/>
                </a:solidFill>
              </a:rPr>
              <a:t>ея для ленинградского детского интерната № 10/16 в размере 19.7 тыс.рублей. Согласно составленной сметы предполагалось произвести замену системы отопления в здании интерната, в том числе осуществить ремонт 4-х голландских печей, произвести оштукатуривание, побелку стен и потолка всего здания, а также замену полового покрытия, дверных и оконных проемов, очистку территории от мусора, а также провести капитальный ремонт 5 жилых домов для обслуживающего персонала.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" y="6162675"/>
            <a:ext cx="8763000" cy="8509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Решение заседания Бюро Бейского РК ВКП (б) от 24.09.1944  № 10 «О состоянии Ленинградского детинтерната».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Ф.П-7. Оп.18. Д.5. ЛЛ.167,168. Подлинник. Машинопись.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00" y="123825"/>
            <a:ext cx="868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БЛАГОПОЛУЧИЕ ДЕТЕЙ ЛЕНИНГРАДСКОГО ИНТЕРНАТА № 10/16 – НА ПОСТОЯННОМ КОНТРОЛЕ ВЛАСТИ БЕЙСКОГО РАЙОНА</a:t>
            </a:r>
          </a:p>
        </p:txBody>
      </p:sp>
      <p:grpSp>
        <p:nvGrpSpPr>
          <p:cNvPr id="16388" name="Группа 4"/>
          <p:cNvGrpSpPr>
            <a:grpSpLocks/>
          </p:cNvGrpSpPr>
          <p:nvPr/>
        </p:nvGrpSpPr>
        <p:grpSpPr bwMode="auto">
          <a:xfrm>
            <a:off x="5943600" y="990600"/>
            <a:ext cx="3060700" cy="5253038"/>
            <a:chOff x="5819776" y="738580"/>
            <a:chExt cx="2771776" cy="4999157"/>
          </a:xfrm>
        </p:grpSpPr>
        <p:grpSp>
          <p:nvGrpSpPr>
            <p:cNvPr id="16392" name="Группа 3"/>
            <p:cNvGrpSpPr>
              <a:grpSpLocks/>
            </p:cNvGrpSpPr>
            <p:nvPr/>
          </p:nvGrpSpPr>
          <p:grpSpPr bwMode="auto">
            <a:xfrm>
              <a:off x="5819776" y="1524000"/>
              <a:ext cx="2771776" cy="4213737"/>
              <a:chOff x="3186112" y="1671638"/>
              <a:chExt cx="2771776" cy="4213737"/>
            </a:xfrm>
          </p:grpSpPr>
          <p:pic>
            <p:nvPicPr>
              <p:cNvPr id="16394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112" y="4953000"/>
                <a:ext cx="2771775" cy="932375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6113" y="1671638"/>
                <a:ext cx="2771775" cy="3514725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849" y="738580"/>
              <a:ext cx="2740703" cy="998637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 bwMode="auto">
          <a:xfrm>
            <a:off x="0" y="647700"/>
            <a:ext cx="5867400" cy="489108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30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654050"/>
            <a:ext cx="5791200" cy="4938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Публикуемые архивные документы свидетельствуют о том, что благополучие детей Ленинградского интерната № 10/16 в период его нахождения в селе Бея с сентября 1942 по июль 1945 годов находилось на постоянном контроле местной власти и партийных органов. Так, на заседании Бюро </a:t>
            </a:r>
            <a:r>
              <a:rPr lang="ru-RU" sz="105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Бейского</a:t>
            </a: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 ВКП(б) в сентябре 1943 года в целях улучшения воспитательной работы и подготовке к зимнему периоду поручено: </a:t>
            </a:r>
            <a:r>
              <a:rPr lang="ru-RU" sz="105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Бейскому</a:t>
            </a: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 РК ВЛКСМ выделить для интерната освобожденного пионервожатого для работы пионерской и комсомольской организации в интернате; исполкому </a:t>
            </a:r>
            <a:r>
              <a:rPr lang="ru-RU" sz="105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Бейского</a:t>
            </a: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 райсовета – незамедлительное завершение ремонта выделенного помещения интерната и выделение тягловой силы (лошадей) для доставки заготовленных дров для отопления помещений интерната; местным промартелям - ремонт обуви (25 пар), полушубков (50 шт.), выделку овчин (300 шт.), изготовление для интерната бочек для засолки овощей. Кроме того принято решение направить просьбу в Хакасский ОК ВКП(б) о разрешении покупки лошадей.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В рамках данного заседания </a:t>
            </a:r>
            <a:r>
              <a:rPr lang="ru-RU" sz="105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Бейским</a:t>
            </a: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 РК ВКП(б) принято большое количество управленческих решений, направленных на развитие подсобного хозяйства интерната.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В частности, районному земельному  отделу поручено выделить дополнительно 20 га земли для развития хозяйства и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организовать контроль за его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содержанием; </a:t>
            </a:r>
            <a:r>
              <a:rPr lang="ru-RU" sz="105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Бейской</a:t>
            </a: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 МТС –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обеспечить вспашку 5 га зяби; заведующей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интернатом совместно с местными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колхозами – организовать при подсобном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хозяйстве птицеферму с содержанием не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менее 100 голов птицы, заведующей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интерната - обеспечить заготовку овощей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и картофеля, осуществлять строгий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учет зерна при обмолоте хлеба в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подсобном хозяйстве, а также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распределение расходования овощей и </a:t>
            </a:r>
          </a:p>
          <a:p>
            <a:pPr algn="just">
              <a:defRPr/>
            </a:pPr>
            <a:r>
              <a:rPr lang="ru-RU" sz="1050" dirty="0">
                <a:solidFill>
                  <a:schemeClr val="bg2"/>
                </a:solidFill>
                <a:latin typeface="Tahoma" charset="0"/>
                <a:cs typeface="Arial" charset="0"/>
              </a:rPr>
              <a:t>муки вплоть до нового урожая. 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927350" cy="29718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28600" y="609600"/>
            <a:ext cx="8763000" cy="1676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  <a:cs typeface="Arial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486400"/>
            <a:ext cx="4572000" cy="11430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План посева  зерновых и картофеля   детскими   учреждениями  системы ОблОНО  в 1943 году. Решение Хакасского облисполкома от 29.04.1943 № 17 (226) «О ходе и проведении весеннего сева в детдомах области».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Ф.Р-39.Оп.1.Д.470.Л.94. Подлинник. Машинопись.</a:t>
            </a:r>
          </a:p>
        </p:txBody>
      </p:sp>
      <p:pic>
        <p:nvPicPr>
          <p:cNvPr id="17412" name="Picture 5" descr="ГКУ РХ Национальный архив Ф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267200" cy="1762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7321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ПОДСОБНОЕ ХОЗЯЙСТВО ЛЕНИНГРАДСКОГО ИНТЕРНАТА № 10/16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267200" cy="10414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04800" y="685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При  Ленинградском интернате № 10/16 было создано подсобное хозяйство. Колхозы выделяли им землю, скот, рабочий инвентарь. 29 апреля 1943 года Хакасским облисполкомом утвержден план посева зерновых культур и картофеля для всех Ленинградских детских интернатов, в том числе и для интерната № 10/16. Данным планом предусматривалось посев пшеницы, овса, проса, ячменя, гречихи – по 2 га каждой культуры. Кроме того, подсобное хозяйство должно было заниматься не только полеводством, но и животноводством, продукция от которого должна была пополнять рацион питания воспитанников детского интерната. Так, по состоянию на  1 ноября 1944 года, в подсобном хозяйстве интерната № 10/16 содержались 1 лошадь, 7 дойных коров и 12 свиней. </a:t>
            </a:r>
          </a:p>
        </p:txBody>
      </p:sp>
      <p:pic>
        <p:nvPicPr>
          <p:cNvPr id="17416" name="Picture 6" descr="ГКУ РХ Национальный архив 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267200" cy="2724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76800" y="54864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Раздел 10 «Подсобное сельское хозяйство» Паспорта Ленинградского интерната № 10/16 по состоянию на 01.11.1944.</a:t>
            </a:r>
            <a:br>
              <a:rPr lang="ru-RU" sz="1200" kern="0" dirty="0">
                <a:latin typeface="+mj-lt"/>
                <a:ea typeface="+mj-ea"/>
                <a:cs typeface="+mj-cs"/>
              </a:rPr>
            </a:b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Ф.Р-231.Оп.1.Д.2.Л.162. Подлинник. Рукопись.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5715000"/>
            <a:ext cx="4378325" cy="838200"/>
          </a:xfrm>
        </p:spPr>
        <p:txBody>
          <a:bodyPr/>
          <a:lstStyle/>
          <a:p>
            <a:pPr eaLnBrk="1" hangingPunct="1"/>
            <a:r>
              <a:rPr lang="ru-RU" altLang="ru-RU" sz="1100" smtClean="0">
                <a:solidFill>
                  <a:schemeClr val="tx1"/>
                </a:solidFill>
                <a:effectLst/>
              </a:rPr>
              <a:t>Табель учета работы  сотрудников Ленинградского дошкольно-школьного интерната за август 1943 года.</a:t>
            </a:r>
            <a:br>
              <a:rPr lang="ru-RU" altLang="ru-RU" sz="1100" smtClean="0">
                <a:solidFill>
                  <a:schemeClr val="tx1"/>
                </a:solidFill>
                <a:effectLst/>
              </a:rPr>
            </a:br>
            <a:r>
              <a:rPr lang="ru-RU" altLang="ru-RU" sz="1100" smtClean="0">
                <a:solidFill>
                  <a:schemeClr val="tx1"/>
                </a:solidFill>
                <a:effectLst/>
              </a:rPr>
              <a:t>ГКУ РХ «Национальный архив». Ф.Р-231. Оп.1. Д.1. Л.23. </a:t>
            </a:r>
            <a:br>
              <a:rPr lang="ru-RU" altLang="ru-RU" sz="1100" smtClean="0">
                <a:solidFill>
                  <a:schemeClr val="tx1"/>
                </a:solidFill>
                <a:effectLst/>
              </a:rPr>
            </a:br>
            <a:r>
              <a:rPr lang="ru-RU" altLang="ru-RU" sz="1100" smtClean="0">
                <a:solidFill>
                  <a:schemeClr val="tx1"/>
                </a:solidFill>
                <a:effectLst/>
              </a:rPr>
              <a:t>Подлинник. Рукопись.</a:t>
            </a:r>
          </a:p>
        </p:txBody>
      </p:sp>
      <p:pic>
        <p:nvPicPr>
          <p:cNvPr id="18435" name="Picture 6" descr="ГКУ РХ Национальный архив Ф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4600575" cy="3694113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76200" y="474663"/>
            <a:ext cx="8909050" cy="1295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  <a:cs typeface="Arial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6200" y="473075"/>
            <a:ext cx="89090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Табель учета работы  сотрудников интерната за август 1943 года свидетельствует о том, что заготовкой кормов для собственного хозяйства занимались не только сотрудники подсобного хозяйства, но и воспитатели интерната. Кроме того воспитатели и сотрудники детского интерната занимались заготовкой дров для отопления помещения, выделенного под интернат в  осенне-зимний период, а также уборкой зерновых культур и картофеля.</a:t>
            </a:r>
          </a:p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В районной газете «Сталинское знамя» от 31 августа 1944 года опубликована небольшая заметка, написанная заведующей интернатом № 10/16 Швецовой Марией, - «По долгу патриотов», о совместной уборке хлеба сотрудниками интерната и колхозников колхоза «13 лет Октября».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7321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ПОДСОБНОЕ ХОЗЯЙСТВО ЛЕНИНГРАДСКОГО ИНТЕРНАТА № 10/16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809875" cy="17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Rectangle 4"/>
          <p:cNvSpPr txBox="1">
            <a:spLocks noChangeArrowheads="1"/>
          </p:cNvSpPr>
          <p:nvPr/>
        </p:nvSpPr>
        <p:spPr bwMode="auto">
          <a:xfrm>
            <a:off x="4894263" y="3810000"/>
            <a:ext cx="430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100"/>
              <a:t>Швецова, М. По долгу патриотов / М. Швецова // Сталинское знамя. – 1944. - № 37. </a:t>
            </a:r>
          </a:p>
          <a:p>
            <a:pPr algn="l" eaLnBrk="1" hangingPunct="1"/>
            <a:r>
              <a:rPr lang="ru-RU" altLang="ru-RU" sz="1100"/>
              <a:t>Архив МО Бейский район. Коллекция газеты «</a:t>
            </a:r>
            <a:r>
              <a:rPr lang="ru-RU" altLang="ru-RU" sz="1100">
                <a:latin typeface="Arial" panose="020B0604020202020204" pitchFamily="34" charset="0"/>
              </a:rPr>
              <a:t>Сталинское знамя», «Саянская заря», «Бейская правда»</a:t>
            </a:r>
          </a:p>
        </p:txBody>
      </p:sp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163" y="4500563"/>
            <a:ext cx="2290762" cy="157321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829175" y="6002338"/>
            <a:ext cx="4038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100" kern="0" dirty="0">
                <a:latin typeface="+mj-lt"/>
                <a:ea typeface="+mj-ea"/>
                <a:cs typeface="+mj-cs"/>
              </a:rPr>
              <a:t>Выписка из протокола  заседания  правления колхоза </a:t>
            </a:r>
          </a:p>
          <a:p>
            <a:pPr algn="l">
              <a:defRPr/>
            </a:pPr>
            <a:r>
              <a:rPr lang="ru-RU" sz="1100" kern="0" dirty="0">
                <a:latin typeface="+mj-lt"/>
                <a:ea typeface="+mj-ea"/>
                <a:cs typeface="+mj-cs"/>
              </a:rPr>
              <a:t>«13 лет Октября» от 11.05.1944 «О посеве».</a:t>
            </a:r>
            <a:br>
              <a:rPr lang="ru-RU" sz="1100" kern="0" dirty="0">
                <a:latin typeface="+mj-lt"/>
                <a:ea typeface="+mj-ea"/>
                <a:cs typeface="+mj-cs"/>
              </a:rPr>
            </a:br>
            <a:r>
              <a:rPr lang="ru-RU" sz="1100" kern="0" dirty="0">
                <a:latin typeface="+mj-lt"/>
                <a:ea typeface="+mj-ea"/>
                <a:cs typeface="+mj-cs"/>
              </a:rPr>
              <a:t> ГКУ РХ «Национальный архив». Ф.Р-231. Оп.1. Д.2. Л.139. Подлинник. Рукопись.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932113" cy="31242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019800"/>
            <a:ext cx="8839200" cy="7620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Сводная приходно-расходная смета , штатное расписание, финансовая смета подсобного хозяйства Ленинградского  интерната на 1943 год, утвержденная Хакасским областным отделом народного обраования и Хакасским областным финансовым отделом. 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Ф.Р-231. Оп.1. Д.5. Л.6. Подлинник. Машинопись.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740150" cy="25146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533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ФИНАНСОВО-ХОЗЯЙСТВЕННАЯ ДЕЯТЕЛЬНОСТЬ ПОДСОБНОГО ХОЗЯЙСТВА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ЛЕНИНГРАДСКОГО ИНТЕРНАТА № 10/16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895600" cy="3014663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ФИНАНСОВО-ХОЗЯЙСТВЕННАЯ ДЕЯТЕЛЬНОСТЬ  ЛЕНИНГРАДСКОГО ИНТЕРНАТА № 10/16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420938" cy="34290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44763" cy="28194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05075" cy="35814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411413" cy="35052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2400" y="5854700"/>
            <a:ext cx="4114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Смета на содержание детского дома № 10 и штатное расписание на 1942 год.</a:t>
            </a:r>
          </a:p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Ф.Р-231. Оп.1. Д.5. ЛЛ.32-32об. Подлинник. Машинопись.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800600" y="5854700"/>
            <a:ext cx="4114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Смета на содержание детского дома № 16 и штатное расписание на 1942 год.</a:t>
            </a:r>
          </a:p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Ф.Р-231. Оп.1. Д.5. ЛЛ.33-33об. Подлинник. Машинопись.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ФИНАНСОВО-ХОЗЯЙСТВЕННАЯ ДЕЯТЕЛЬНОСТЬ  ЛЕНИНГРАДСКОГО ИНТЕРНАТА № 10/16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14400" y="5848350"/>
            <a:ext cx="7848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Смета на содержание детского дома № 10 /16 и штатное расписание на 1943 год.</a:t>
            </a:r>
          </a:p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Ф.Р-231. Оп.1. Д.5. Л.27. Подлинник. Рукопись.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482850"/>
            <a:ext cx="3670300" cy="315595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2416175"/>
            <a:ext cx="3698875" cy="32226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914400"/>
            <a:ext cx="703103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Прямоугольник 2"/>
          <p:cNvSpPr>
            <a:spLocks noChangeArrowheads="1"/>
          </p:cNvSpPr>
          <p:nvPr/>
        </p:nvSpPr>
        <p:spPr bwMode="auto">
          <a:xfrm>
            <a:off x="1060450" y="976313"/>
            <a:ext cx="697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Документы бухгалтерского учета отражают не только размеры финансирования на содержание интерната, но позволяют сделать вывод об объединении в первом полугодии  1943 года Ленинградских интернатов № 10 и № 16 в один, впоследствии получивший составной номер 10/16.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5" y="76200"/>
            <a:ext cx="8991600" cy="662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360000" algn="ctr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ПРЕДИСЛОВИЕ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Выставка   архивных документов «ДЕТИ БЛОКАДЫ. ЛЕНИНГРАД – СИБИРЬ – БЕЯ – ЛЕНИНГРАД» подготовлена в рамках памятной даты Отечественной истории - 80-летия начала блокады города Ленинграда в период Великой Отечественной войны (1941-1945 годов).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Целями выставки являются сохранение исторической памяти о событиях Великой Отечественной войны, освещение исторического факта пребывания Ленинградских детских интернатов на территории Хакасской автономной области в период их эвакуации, об оказании помощи Хакасской автономной областью и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района жителям блокадного Ленинграда, выразившуюся в том числе и в организации жизнедеятельности Ленинградского детского интерната № 10/16 на территории  села Бея и сохранению жизни маленьких ленинградцев.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Один из наиболее трудных и трагичных этапов Великой Отечественной войны связан с блокадой Ленинграда, </a:t>
            </a:r>
            <a:r>
              <a:rPr lang="ru-RU" sz="1300" dirty="0"/>
              <a:t>продолжавшейся 872 дня - с 8 сентября 1941 г. по 27 января 1944 г. </a:t>
            </a:r>
            <a:r>
              <a:rPr lang="ru-RU" sz="1300" dirty="0" smtClean="0"/>
              <a:t>Помимо задач обороны города, снабжения его продуктами питания и топливом, возникли труднейшие задачи по эвакуации населения. Приближение фронта к городу особенно угрожало детям... По открытым данным, в годы войны из Ленинграда эвакуировано более 1,8 млн человек, из них 400 тыс. детей.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Эвакуированных детей-ленинградцев приняли многие регионы нашей страны, среди которых была и Хакасская автономная область Красноярского края.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В начале сентября 1942 года в Хакасскую автономную область прибыли 7 Ленинградских детских интернатов с 400 подопечными в возрасте от 3-х до 16 лет. Интернаты были размещены в 4-х районах области: в </a:t>
            </a:r>
            <a:r>
              <a:rPr lang="ru-RU" sz="1300" dirty="0" err="1" smtClean="0"/>
              <a:t>Аскизском</a:t>
            </a:r>
            <a:r>
              <a:rPr lang="ru-RU" sz="1300" dirty="0" smtClean="0"/>
              <a:t> районе - 3 (интернаты № 11 и № 21 - в с. </a:t>
            </a:r>
            <a:r>
              <a:rPr lang="ru-RU" sz="1300" dirty="0" err="1" smtClean="0"/>
              <a:t>Бельтыры</a:t>
            </a:r>
            <a:r>
              <a:rPr lang="ru-RU" sz="1300" dirty="0" smtClean="0"/>
              <a:t>, интернат № 38 – в с. Иудино), в </a:t>
            </a:r>
            <a:r>
              <a:rPr lang="ru-RU" sz="1300" dirty="0" err="1" smtClean="0"/>
              <a:t>Таштыпском</a:t>
            </a:r>
            <a:r>
              <a:rPr lang="ru-RU" sz="1300" dirty="0" smtClean="0"/>
              <a:t> районе - 1 (интернат № 31 в с. Таштып), в </a:t>
            </a:r>
            <a:r>
              <a:rPr lang="ru-RU" sz="1300" dirty="0" err="1" smtClean="0"/>
              <a:t>Боградском</a:t>
            </a:r>
            <a:r>
              <a:rPr lang="ru-RU" sz="1300" dirty="0" smtClean="0"/>
              <a:t> районе – 1 (интернат № 2 – на  станции Сон, 308 км. Красноярской железной дороги), а также в </a:t>
            </a:r>
            <a:r>
              <a:rPr lang="ru-RU" sz="1300" dirty="0" err="1" smtClean="0"/>
              <a:t>Бейском</a:t>
            </a:r>
            <a:r>
              <a:rPr lang="ru-RU" sz="1300" dirty="0" smtClean="0"/>
              <a:t> районе – 2 (интернаты № 10 и № 16 - в с. Бея).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Подлинные архивные документы, представленные в данном проекте, раскрывают малоизвестные факты о пребывании в 1942-1945 годах Ленинградского детского интерната № 10/16 в селе Бея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района Хакасской автономной области, о принятии государственными и партийными органами Хакасской автономной области и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района управленческих решений, направленных на улучшение условий пребывания ленинградских ребят на </a:t>
            </a:r>
            <a:r>
              <a:rPr lang="ru-RU" sz="1300" dirty="0" err="1" smtClean="0"/>
              <a:t>Бейской</a:t>
            </a:r>
            <a:r>
              <a:rPr lang="ru-RU" sz="1300" dirty="0" smtClean="0"/>
              <a:t> земле, о трудностях военного времени в обеспечении детей одеждой и обувью, о помощи простых граждан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района эвакуированному интернату продуктами питания, о реэвакуации детей интерната обратно на родину в город Ленинград. 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В  выставке использованы архивные документы  из фондов ГКУ  РХ «Национальный   архив» (Р-39 «Исполнительный комитет Хакасского областного депутата трудящихся», Р-82 «Исполнительный комитет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совета народных депутатов трудящихся», Р-231 «Ленинградский интернат №10/16», П-7 «</a:t>
            </a:r>
            <a:r>
              <a:rPr lang="ru-RU" sz="1300" dirty="0" err="1" smtClean="0"/>
              <a:t>Бейский</a:t>
            </a:r>
            <a:r>
              <a:rPr lang="ru-RU" sz="1300" dirty="0" smtClean="0"/>
              <a:t> районный комитет ВКП(Б)»), а </a:t>
            </a:r>
            <a:r>
              <a:rPr lang="ru-RU" sz="1300" dirty="0"/>
              <a:t>также </a:t>
            </a:r>
            <a:r>
              <a:rPr lang="ru-RU" sz="1300" dirty="0" smtClean="0"/>
              <a:t>статьи </a:t>
            </a:r>
            <a:r>
              <a:rPr lang="ru-RU" sz="1300" dirty="0"/>
              <a:t>из районной газеты «Сталинское знамя</a:t>
            </a:r>
            <a:r>
              <a:rPr lang="ru-RU" sz="1300" dirty="0" smtClean="0"/>
              <a:t>», хранящиеся в архиве муниципального образования </a:t>
            </a:r>
            <a:r>
              <a:rPr lang="ru-RU" sz="1300" dirty="0" err="1" smtClean="0"/>
              <a:t>Бейский</a:t>
            </a:r>
            <a:r>
              <a:rPr lang="ru-RU" sz="1300" dirty="0" smtClean="0"/>
              <a:t> район Республики Хакасия.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/>
              <a:t>А</a:t>
            </a:r>
            <a:r>
              <a:rPr lang="ru-RU" sz="1300" dirty="0" smtClean="0"/>
              <a:t>рхивный проект рассчитан   на  широкий  круг пользователей – школьников, преподавателей, краеведов, -   жителей </a:t>
            </a:r>
            <a:r>
              <a:rPr lang="ru-RU" sz="1300" dirty="0" err="1" smtClean="0"/>
              <a:t>Бейского</a:t>
            </a:r>
            <a:r>
              <a:rPr lang="ru-RU" sz="1300" dirty="0" smtClean="0"/>
              <a:t> района и Республики Хакасия, - всех тех, кому интересна история своей большой и малой Родины.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Организаторы выставки надеются, что данная экспозиция внесет свою лепту в воспитание гражданственности, патриотизма, в проявление уважения ныне живущих граждан к героическому прошлому нашей страны, в открытие новых знаний и исторических фактов, связанных с Великой Отечественной войной, произошедших на </a:t>
            </a:r>
            <a:r>
              <a:rPr lang="ru-RU" sz="1300" dirty="0" err="1" smtClean="0"/>
              <a:t>Бейской</a:t>
            </a:r>
            <a:r>
              <a:rPr lang="ru-RU" sz="1300" dirty="0" smtClean="0"/>
              <a:t> земле, в осознание помощи своих земляков далекому Ленинграду, частичка которого в трудные военные годы оказалась так близко, что также послужило вкладом в общее дело Победы над врагом.</a:t>
            </a:r>
          </a:p>
          <a:p>
            <a:pPr marL="0" indent="360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 </a:t>
            </a:r>
          </a:p>
          <a:p>
            <a:pPr marL="324000" indent="468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1400" dirty="0" smtClean="0"/>
          </a:p>
          <a:p>
            <a:pPr marL="324000" indent="46800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495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О </a:t>
            </a:r>
            <a:r>
              <a:rPr lang="ru-RU" sz="1400" b="1" dirty="0">
                <a:solidFill>
                  <a:srgbClr val="FF0000"/>
                </a:solidFill>
              </a:rPr>
              <a:t>ДОСУГЕ ДЕТЕЙ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4114800" cy="2438400"/>
          </a:xfrm>
          <a:solidFill>
            <a:srgbClr val="B2B2B2"/>
          </a:solidFill>
          <a:ln>
            <a:solidFill>
              <a:srgbClr val="DDDDDD"/>
            </a:solidFill>
          </a:ln>
        </p:spPr>
        <p:txBody>
          <a:bodyPr/>
          <a:lstStyle/>
          <a:p>
            <a:pPr marL="0" algn="just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ru-RU" altLang="ru-RU" sz="120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архивных документах не обнаружено информации об организации досуга ребят интерната № 10/16, однако в газете «Сталинское знамя» за 1944 год размещена статья о деятельности хорового кружка в Бейской средней школе, под руководством Лансберг Ксении Алексеевны, в котором воспитанники Ленинградского детского интерната разучивали новый  государственный гимн. Несмотря на идеологическую составляющую данного мероприятия, данная заметка дает понять, что в свободное от учебы время дети были под присмотром, например, разучивая песни, ведь во все времена, как поется в известном произведении «песня строить и жить помогает»</a:t>
            </a:r>
            <a:endParaRPr lang="ru-RU" altLang="ru-RU" sz="1200" smtClean="0">
              <a:solidFill>
                <a:schemeClr val="fol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2" name="Picture 8" descr="20210719_09264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5600" y="1447800"/>
            <a:ext cx="2794000" cy="37338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724400" y="5486400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200">
                <a:latin typeface="Arial" panose="020B0604020202020204" pitchFamily="34" charset="0"/>
              </a:rPr>
              <a:t>Лунина, Н. Изучают государственный гимн / Н. Лунина // Сталинское знамя. -  1944. - № 6.  </a:t>
            </a:r>
            <a:br>
              <a:rPr lang="ru-RU" altLang="ru-RU" sz="1200">
                <a:latin typeface="Arial" panose="020B0604020202020204" pitchFamily="34" charset="0"/>
              </a:rPr>
            </a:br>
            <a:r>
              <a:rPr lang="ru-RU" altLang="ru-RU" sz="1200">
                <a:latin typeface="Arial" panose="020B0604020202020204" pitchFamily="34" charset="0"/>
              </a:rPr>
              <a:t>Архив МО Бейский район. Коллекция газеты «Сталинское знамя», «Саянская заря», «Бейская правда».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52400" y="381000"/>
            <a:ext cx="4076700" cy="422751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  <a:cs typeface="Arial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8800" y="5638800"/>
            <a:ext cx="3505200" cy="7048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Поможем ленинградцам.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Поможем городу-герою.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Наша помощь вам, товарищи ленинградцы!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// Сталинское знамя. – 1943. - № 9.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Архив МО Бейский район. Коллекция газеты «</a:t>
            </a:r>
            <a:r>
              <a:rPr lang="ru-RU" altLang="ru-RU" sz="12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Сталинское знамя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», «С</a:t>
            </a:r>
            <a:r>
              <a:rPr lang="ru-RU" altLang="ru-RU" sz="12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аянская заря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», «Бейская правда».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0"/>
            <a:ext cx="756285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ПОМОЩЬ БЕЙЦЕВ ГОРОДУ ГЕРОЮ - ЛЕНИНГРАДУ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52400" y="469900"/>
            <a:ext cx="40767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Несмотря на то, что блокада Ленинграда была прервана 18 января 1943 года, а окончательно снята 27 января 1944 года, Ленинградский интернат № 10/16 располагался в селе Бея до июля 1945 года. Помощь жителей Бейского района ленинградцам в годы Великой Отечественной войны (1941-1945 гг.) выражалась не только в обеспечении жизнедеятельности детского интерната № 10/16, но и путем сбора продуктов питания, так необходимых жителям далекого города. Призывы к жителям района о помощи городу Ленинграду, долгое время находившемуся в блокадном кольце, а также о собранных продуктах для ленинградцев в декадник, установленный с 1 по 10 февраля 1943 года отражены на странице районной газеты «Сталинское знамя» от 4 февраля 1943 года. </a:t>
            </a:r>
          </a:p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Так, колхозники колхоза «12 лет Октября» (с. Бея) из колхозного фонда выделили «20 пудов мяса (прим.: 1 пуд=16,38 кг.), 30 пудов картофеля и других продуктов»; колхозники колхоза «Им. Буденного» (с. Куйбышево) – «39 пудов мяса, 340 пудов картофеля, 25,5 центнеров молока»; сельхозартель «Красный Пахарь» (с. Бея) – 2 центнера баранины, 18 кг. свинины, 20 кг. печенья»; колхоз «Трудовик» (с. Сабинка) - «50 кг. мяса, 50 кг печенья».</a:t>
            </a:r>
          </a:p>
        </p:txBody>
      </p:sp>
      <p:grpSp>
        <p:nvGrpSpPr>
          <p:cNvPr id="23558" name="Группа 9"/>
          <p:cNvGrpSpPr>
            <a:grpSpLocks/>
          </p:cNvGrpSpPr>
          <p:nvPr/>
        </p:nvGrpSpPr>
        <p:grpSpPr bwMode="auto">
          <a:xfrm>
            <a:off x="4495800" y="469900"/>
            <a:ext cx="4419600" cy="6216650"/>
            <a:chOff x="4191000" y="239613"/>
            <a:chExt cx="4953000" cy="7187399"/>
          </a:xfrm>
        </p:grpSpPr>
        <p:pic>
          <p:nvPicPr>
            <p:cNvPr id="23559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39613"/>
              <a:ext cx="4953000" cy="365760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50" y="3864662"/>
              <a:ext cx="4914900" cy="356235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5943600"/>
            <a:ext cx="8915400" cy="838200"/>
          </a:xfrm>
        </p:spPr>
        <p:txBody>
          <a:bodyPr/>
          <a:lstStyle/>
          <a:p>
            <a:pPr algn="l"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Решение исполнительного комитета Хакасского областного Совета депутатов трудящихся от 21.06.1945 № 394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«О реэвакуации Ленинградских детских учреждений».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Ф.Р-39. Оп.1. Д.483. ЛЛ.223об.,224. Подлинник. Машинопись.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588963" y="61913"/>
            <a:ext cx="8001000" cy="4572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600" b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ВОЗВРАЩЕНИЕ ДОМОЙ, В РОДНОЙ ЛЕНИНГРАД</a:t>
            </a:r>
          </a:p>
        </p:txBody>
      </p:sp>
      <p:pic>
        <p:nvPicPr>
          <p:cNvPr id="24580" name="Picture 11" descr="последний лист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2286000"/>
            <a:ext cx="3036888" cy="37338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2" descr="посл лист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286000"/>
            <a:ext cx="2971800" cy="3705225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97706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236538" y="382588"/>
            <a:ext cx="8763000" cy="1676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  <a:cs typeface="Arial" charset="0"/>
            </a:endParaRPr>
          </a:p>
        </p:txBody>
      </p:sp>
      <p:sp>
        <p:nvSpPr>
          <p:cNvPr id="24584" name="Прямоугольник 1"/>
          <p:cNvSpPr>
            <a:spLocks noChangeArrowheads="1"/>
          </p:cNvSpPr>
          <p:nvPr/>
        </p:nvSpPr>
        <p:spPr bwMode="auto">
          <a:xfrm>
            <a:off x="263525" y="412750"/>
            <a:ext cx="8651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solidFill>
                  <a:schemeClr val="bg1"/>
                </a:solidFill>
              </a:rPr>
              <a:t>Возвращение детей Ленинградского интерната № 10/16 из села Бея, как и 5-ти других, размещенных в разных районах Хакасской автономной области Красноярского края, общим количеством 361 человек, обратно на родину - в город Ленинград произошло в июле 1945 года. Вместе с детьми в Ленинград возвращались учителя, воспитатели, врачи, медицинские сестры и технические служащие интернатов вместе с иждивенцами, в количестве 100 человек. Согласно решения исполнительного комитета Хакасского областного Совета депутатов трудящихся от 21.06.1945 № 394 «О реэвакуации Ленинградских детских учреждений» для перевозки детей, сопровождающих и имущества Ленинградского интерната № 10/16 из села Бея до железнодорожной станции города Абакана была осуществлена на 9 машинах-полуторках. Под личную ответственность председателей исполкомов районных Советов депутатов трудящихся ставилась задача по организации своевременной и безопасной доставки детей Ленинградских интернатов до города Абакана.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644650" y="184150"/>
            <a:ext cx="585946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Дети</a:t>
            </a:r>
          </a:p>
          <a:p>
            <a:pPr eaLnBrk="1" hangingPunct="1"/>
            <a:endParaRPr lang="ru-RU" altLang="ru-RU" sz="20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Все это называется — блокада.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И детский плач в разломанном гнезде...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Детей не надо в городе, не надо,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Ведь родина согреет их везде.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Детей не надо в городе военном,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Боец не должен сберегать паек,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Нести домой. Не смеет неизменно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Его преследовать ребячий голосок.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И в свисте пуль, и в завыванье бомбы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Нельзя нам слышать детских ножек бег.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Бомбоубежищ катакомбы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Не детям бы запоминать навек.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Они вернутся в дом. Их страх не нужен.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Мы защитим, мы сбережем их дом.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Мать будет матерью. И муж вернется мужем.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</a:rPr>
              <a:t>И дети будут здесь. Но не сейчас. Потом</a:t>
            </a:r>
            <a:r>
              <a:rPr lang="ru-RU" altLang="ru-RU" sz="200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sz="2000" i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 i="1">
                <a:latin typeface="Times New Roman" panose="02020603050405020304" pitchFamily="18" charset="0"/>
              </a:rPr>
              <a:t>Е. Вечтомова</a:t>
            </a:r>
            <a:endParaRPr lang="ru-RU" altLang="ru-RU" sz="2000">
              <a:latin typeface="Times New Roman" panose="02020603050405020304" pitchFamily="18" charset="0"/>
            </a:endParaRPr>
          </a:p>
          <a:p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52400" y="914400"/>
            <a:ext cx="5791200" cy="32766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  <a:cs typeface="Arial" charset="0"/>
            </a:endParaRP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5699125"/>
            <a:ext cx="4572000" cy="1143000"/>
          </a:xfrm>
        </p:spPr>
        <p:txBody>
          <a:bodyPr/>
          <a:lstStyle/>
          <a:p>
            <a:pPr eaLnBrk="1" hangingPunct="1"/>
            <a:r>
              <a:rPr lang="ru-RU" altLang="ru-RU" sz="1100" smtClean="0">
                <a:solidFill>
                  <a:schemeClr val="tx1"/>
                </a:solidFill>
                <a:effectLst/>
              </a:rPr>
              <a:t>Решение Хакасского облисполкома  от 09.09.1942 № 9 (414)                              «О выделении средств на организационные расходы и питание 400 эвакуированных детей в период доставки их к месту назначения». </a:t>
            </a:r>
            <a:br>
              <a:rPr lang="ru-RU" altLang="ru-RU" sz="1100" smtClean="0">
                <a:solidFill>
                  <a:schemeClr val="tx1"/>
                </a:solidFill>
                <a:effectLst/>
              </a:rPr>
            </a:br>
            <a:r>
              <a:rPr lang="ru-RU" altLang="ru-RU" sz="1100" smtClean="0">
                <a:solidFill>
                  <a:schemeClr val="tx1"/>
                </a:solidFill>
                <a:effectLst/>
              </a:rPr>
              <a:t>ГКУ РХ «Национальный архив». Ф.Р-39. Оп.1 Д.463. Л. 125. Подлинник. Машинопись.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0"/>
            <a:ext cx="8382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ПРИБЫТИЕ ЛЕНИНГРАДСКИХ ДЕТСКИХ ИНТЕРНАТОВ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ХАКАССКУЮ АВТОНОМНУЮ ОБЛАСТЬ КРАСНОЯРСКОГО КРАЯ 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РАЗМЕЩЕНИЕ ЛЕНИНГРАДСКИХ ИНТЕРНАТОВ № 10, № 16 В СЕЛЕ БЕЯ БЕЙСКОГО РАЙОНА ХАКАССКОЙ АВТОНОМНОЙ ОБЛАСТИ КРАСНОЯРСКОГО КРАЯ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876800" y="58674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100" kern="0" dirty="0">
                <a:latin typeface="+mj-lt"/>
                <a:ea typeface="+mj-ea"/>
                <a:cs typeface="+mj-cs"/>
              </a:rPr>
              <a:t>Решение  заседания бюро </a:t>
            </a:r>
            <a:r>
              <a:rPr lang="ru-RU" sz="1100" kern="0" dirty="0" err="1">
                <a:latin typeface="+mj-lt"/>
                <a:ea typeface="+mj-ea"/>
                <a:cs typeface="+mj-cs"/>
              </a:rPr>
              <a:t>Бейского</a:t>
            </a:r>
            <a:r>
              <a:rPr lang="ru-RU" sz="1100" kern="0" dirty="0">
                <a:latin typeface="+mj-lt"/>
                <a:ea typeface="+mj-ea"/>
                <a:cs typeface="+mj-cs"/>
              </a:rPr>
              <a:t> РК ВКП(б) от 20.09.1942 № 4 «О подготовке детского дома».  </a:t>
            </a:r>
            <a:br>
              <a:rPr lang="ru-RU" sz="1100" kern="0" dirty="0">
                <a:latin typeface="+mj-lt"/>
                <a:ea typeface="+mj-ea"/>
                <a:cs typeface="+mj-cs"/>
              </a:rPr>
            </a:br>
            <a:r>
              <a:rPr lang="ru-RU" sz="1100" kern="0" dirty="0">
                <a:latin typeface="+mj-lt"/>
                <a:ea typeface="+mj-ea"/>
                <a:cs typeface="+mj-cs"/>
              </a:rPr>
              <a:t>ГКУ РХ «Национальный архив». Ф.П-7. Оп.16. Д.4. Л. 84. Подлинник. Машинопись.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3962400" cy="134937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5791200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В начале сентября 1942 года в Хакасскую автономную область Красноярского края прибыли 400 детей, эвакуированных из Ленинграда, в связи с установившейся блокадой города, окруженного немецкими захватчиками. </a:t>
            </a:r>
          </a:p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7 Ленинградских детских интернатов с детьми от 3 до 16 лет были размещены на территории Хакасской автономной области: 3 - в </a:t>
            </a:r>
            <a:r>
              <a:rPr lang="ru-RU" sz="1150" dirty="0" err="1">
                <a:solidFill>
                  <a:schemeClr val="bg1"/>
                </a:solidFill>
                <a:latin typeface="Tahoma" charset="0"/>
                <a:cs typeface="Arial" charset="0"/>
              </a:rPr>
              <a:t>Аскизском</a:t>
            </a: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районе (интернаты № 11 и № 21 в с. </a:t>
            </a:r>
            <a:r>
              <a:rPr lang="ru-RU" sz="1150" dirty="0" err="1">
                <a:solidFill>
                  <a:schemeClr val="bg1"/>
                </a:solidFill>
                <a:latin typeface="Tahoma" charset="0"/>
                <a:cs typeface="Arial" charset="0"/>
              </a:rPr>
              <a:t>Бельтыры</a:t>
            </a: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, интернат № 38 в с. Иудино); 1 - в </a:t>
            </a:r>
            <a:r>
              <a:rPr lang="ru-RU" sz="1150" dirty="0" err="1">
                <a:solidFill>
                  <a:schemeClr val="bg1"/>
                </a:solidFill>
                <a:latin typeface="Tahoma" charset="0"/>
                <a:cs typeface="Arial" charset="0"/>
              </a:rPr>
              <a:t>Таштыпском</a:t>
            </a: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районе (интернат № 31 в с. Таштып); 1 - в </a:t>
            </a:r>
            <a:r>
              <a:rPr lang="ru-RU" sz="1150" dirty="0" err="1">
                <a:solidFill>
                  <a:schemeClr val="bg1"/>
                </a:solidFill>
                <a:latin typeface="Tahoma" charset="0"/>
                <a:cs typeface="Arial" charset="0"/>
              </a:rPr>
              <a:t>Боградском</a:t>
            </a: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районе (интернат № 2 на станции Сон); 2 - в </a:t>
            </a:r>
            <a:r>
              <a:rPr lang="ru-RU" sz="1150" dirty="0" err="1">
                <a:solidFill>
                  <a:schemeClr val="bg1"/>
                </a:solidFill>
                <a:latin typeface="Tahoma" charset="0"/>
                <a:cs typeface="Arial" charset="0"/>
              </a:rPr>
              <a:t>Бейском</a:t>
            </a: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районе (интернаты № 10 и № 16 в с. Бея).</a:t>
            </a:r>
          </a:p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Под размещение Ленинградских интернатов в селе Бея было выделено 2-х этажное помещение по ул. Площадь Советов, 9. 20 сентября 1942 года на </a:t>
            </a:r>
            <a:r>
              <a:rPr lang="ru-RU" sz="1150" kern="0" dirty="0">
                <a:solidFill>
                  <a:schemeClr val="bg1"/>
                </a:solidFill>
                <a:latin typeface="Tahoma" charset="0"/>
                <a:cs typeface="Arial" charset="0"/>
              </a:rPr>
              <a:t>заседании Бюро </a:t>
            </a:r>
            <a:r>
              <a:rPr lang="ru-RU" sz="1150" kern="0" dirty="0" err="1">
                <a:solidFill>
                  <a:schemeClr val="bg1"/>
                </a:solidFill>
                <a:latin typeface="Tahoma" charset="0"/>
                <a:cs typeface="Arial" charset="0"/>
              </a:rPr>
              <a:t>Бейского</a:t>
            </a:r>
            <a:r>
              <a:rPr lang="ru-RU" sz="1150" kern="0" dirty="0">
                <a:solidFill>
                  <a:schemeClr val="bg1"/>
                </a:solidFill>
                <a:latin typeface="Tahoma" charset="0"/>
                <a:cs typeface="Arial" charset="0"/>
              </a:rPr>
              <a:t> РК ВКП(б) рассмотрен вопрос о подготовке детского дома, в том числе приняты решения: о мобилизации собственных сил и ресурсов на заготовку и подвозку дров, о сборе населением теплых вещей и овощей, о поставке торгующими организациями посуды, о передаче имущества пионерского лагеря в распоряжение детского интерната, об изготовлении местной промышленностью </a:t>
            </a:r>
            <a:r>
              <a:rPr lang="ru-RU" sz="1150" kern="0" dirty="0" err="1">
                <a:solidFill>
                  <a:schemeClr val="bg1"/>
                </a:solidFill>
                <a:latin typeface="Tahoma" charset="0"/>
                <a:cs typeface="Arial" charset="0"/>
              </a:rPr>
              <a:t>тапчанов</a:t>
            </a:r>
            <a:r>
              <a:rPr lang="ru-RU" sz="1150" kern="0" dirty="0">
                <a:solidFill>
                  <a:schemeClr val="bg1"/>
                </a:solidFill>
                <a:latin typeface="Tahoma" charset="0"/>
                <a:cs typeface="Arial" charset="0"/>
              </a:rPr>
              <a:t>, столов и стульев в необходимом количестве; о направлении запроса в Хакасский облисполком о поставке ящика стекла для остекления окон. </a:t>
            </a:r>
            <a:endParaRPr lang="ru-RU" sz="1150" dirty="0">
              <a:latin typeface="Tahoma" charset="0"/>
              <a:cs typeface="Arial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3025775" cy="35052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586740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Наши подарки детям Ленинграда // Сталинское знамя. – 1942. - № 73.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Архив МО Бейский район. Коллекция газеты «</a:t>
            </a:r>
            <a:r>
              <a:rPr lang="ru-RU" altLang="ru-RU" sz="12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Сталинское знамя», «Саянская заря», «Бейская правда»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6147" name="Picture 7" descr="Почта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200400"/>
            <a:ext cx="4038600" cy="28194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2667000" y="685800"/>
            <a:ext cx="6019800" cy="19050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15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743200" y="762000"/>
            <a:ext cx="5867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В максимально короткие сроки Ленинградские детские интернаты были обеспечены самым необходимым для жизни - продуктами питания, в том числе, безусловно, и за счет местного населения. В местной районной газете «Сталинское знамя» от 18 октября 1942 года имеется заметка об оказанной учениками Кальской неполной средней школы Бейского района помощи детям, эвакуированным из Ленинграда. Буквально в первые дни учениками, учителями и родителями было собрано «3 центнера картофеля, 1,5 центнера капусты, 48 кг помидоров, моркови и других овощей» и доставлено детям в интернаты.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8374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ПОМОЩЬ  ЛЕНИНГРАДСКОМУ ИНТЕРНАТУ № 10/16 ОТ НАСЕЛЕНИЯ БЕЙСКОГО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019800"/>
            <a:ext cx="6553200" cy="8382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Раздел </a:t>
            </a:r>
            <a:r>
              <a:rPr lang="en-US" altLang="ru-RU" sz="1200" smtClean="0">
                <a:solidFill>
                  <a:schemeClr val="tx1"/>
                </a:solidFill>
                <a:effectLst/>
              </a:rPr>
              <a:t>II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 «Состав детей», раздел </a:t>
            </a:r>
            <a:r>
              <a:rPr lang="en-US" altLang="ru-RU" sz="1200" smtClean="0">
                <a:solidFill>
                  <a:schemeClr val="tx1"/>
                </a:solidFill>
                <a:effectLst/>
              </a:rPr>
              <a:t>III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 «Состав сотрудников» Паспорта Ленинградского интерната № 10/16 по состоянию на 10.09.1944.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Ф.Р-231.Оп.1.Д.2.Л.157. Подлинник. Рукопись.</a:t>
            </a:r>
          </a:p>
        </p:txBody>
      </p:sp>
      <p:pic>
        <p:nvPicPr>
          <p:cNvPr id="7171" name="Picture 6" descr="ГКУ РХ Национальный архив Ф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0" y="3352800"/>
            <a:ext cx="5080000" cy="2700338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26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ВОСПИТАТЕЛИ И ВОСПИТАННИКИ ЛЕНИНГРАДСКОГО ИНТЕРНАТА № 10/16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8600" y="762000"/>
            <a:ext cx="7010400" cy="22098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57912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1150" dirty="0">
              <a:latin typeface="Tahoma" charset="0"/>
              <a:cs typeface="Arial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342900" y="762000"/>
            <a:ext cx="678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После слияния в 1943 году Ленинградских интернатов № 10 и № 16 в единый, получивший номер 10/16, в разные годы в нем содержалось 97-98 детей. Согласно сохранившегося паспорта Ленинградского интерната № 10/16, по состоянию на 10 сентября 1944 года в нем находилось 97 детей: 59 девочек и 38 мальчиков. По возрастному составу в возрасте от 3 до 7 лет  насчитывалось 39 детей, от 8 до 11 лет - 11 детей, от 12 до 14 лет - 30 детей и старше 14 лет - 17 детей.  75 детей учились в школе и 22 ребенка являлись дошкольниками. </a:t>
            </a:r>
          </a:p>
          <a:p>
            <a:pPr algn="just" eaLnBrk="1" hangingPunct="1"/>
            <a:r>
              <a:rPr lang="ru-RU" altLang="ru-RU" sz="1200">
                <a:solidFill>
                  <a:schemeClr val="bg1"/>
                </a:solidFill>
              </a:rPr>
              <a:t>Присмотром за детьми занимались 29 штатных сотрудников. Заведующей Ленинградским детским интернатом № 10/16 являлась Швецова Мария Александровна, ранее - заведующая Таштыпским педагогическим кабинетом. Сотрудниками интерната являлись как жители Хакасской автономной области, так и прибывшие вместе с детьми жители Ленинграда.</a:t>
            </a:r>
          </a:p>
          <a:p>
            <a:pPr algn="just" eaLnBrk="1" hangingPunct="1"/>
            <a:endParaRPr lang="ru-RU" alt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5791200"/>
            <a:ext cx="4800600" cy="8382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Список сотрудников Ленинградского интерната №10/16 по состоянию на 09.11.1943. 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Ф.Р-231. Оп.1. Д.2. Л.45-45об. Подлинник. Рукопись.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endParaRPr lang="ru-RU" altLang="ru-RU" sz="1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4375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ШТАТНО-СПИСОЧНЫЙ СОСТАВ СОТРУДНИКОВ ЛЕНИНГРАДСКОГО ИНТЕРНАТА № 10/16</a:t>
            </a:r>
          </a:p>
        </p:txBody>
      </p:sp>
      <p:grpSp>
        <p:nvGrpSpPr>
          <p:cNvPr id="8196" name="Группа 8"/>
          <p:cNvGrpSpPr>
            <a:grpSpLocks/>
          </p:cNvGrpSpPr>
          <p:nvPr/>
        </p:nvGrpSpPr>
        <p:grpSpPr bwMode="auto">
          <a:xfrm>
            <a:off x="209550" y="1066800"/>
            <a:ext cx="5181600" cy="4572000"/>
            <a:chOff x="381000" y="914401"/>
            <a:chExt cx="4114800" cy="3657600"/>
          </a:xfrm>
        </p:grpSpPr>
        <p:pic>
          <p:nvPicPr>
            <p:cNvPr id="8199" name="Picture 7" descr="ГКУ РХ Национальный архив Ф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14401"/>
              <a:ext cx="4114800" cy="299480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11803"/>
              <a:ext cx="4114800" cy="660198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7" name="Picture 7" descr="ГКУ РХ Национальный архив 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62325" cy="3276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562600" y="5334000"/>
            <a:ext cx="350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Список   сотрудников   Ленинградского детского интерната на получение продуктов на 2-ой квартал 1943 г.</a:t>
            </a:r>
            <a:br>
              <a:rPr lang="ru-RU" sz="1200" kern="0" dirty="0">
                <a:latin typeface="+mj-lt"/>
                <a:ea typeface="+mj-ea"/>
                <a:cs typeface="+mj-cs"/>
              </a:rPr>
            </a:br>
            <a:r>
              <a:rPr lang="ru-RU" sz="1200" kern="0" dirty="0">
                <a:latin typeface="+mj-lt"/>
                <a:ea typeface="+mj-ea"/>
                <a:cs typeface="+mj-cs"/>
              </a:rPr>
              <a:t>ГКУ РХ «Национальный архив». </a:t>
            </a:r>
          </a:p>
          <a:p>
            <a:pPr algn="l">
              <a:defRPr/>
            </a:pPr>
            <a:r>
              <a:rPr lang="ru-RU" sz="1200" kern="0" dirty="0">
                <a:latin typeface="+mj-lt"/>
                <a:ea typeface="+mj-ea"/>
                <a:cs typeface="+mj-cs"/>
              </a:rPr>
              <a:t>Ф.Р-231.Оп.1.Д.2.Л.131. Подлинник. Рукопись.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8229600" cy="8382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Паспорт Ленинградского интерната № 10/16, размещенного в селе Бея Бейского района Хакасской автономной области Красноярского края.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Ф.Р-231. Оп.1. Д.2. ЛЛ.157-160. Подлинник. Рукопись.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"/>
            <a:ext cx="5927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ОБЩИЕ СВЕДЕНИЯ О ЛЕНИНГРАДСКОМ ИНТЕРНАТЕ № 10/16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819400" cy="206375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076450" cy="21336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981200" cy="207803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3001963" cy="22098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1" descr="ГКУ РХ Национальный архив Ф"/>
          <p:cNvPicPr>
            <a:picLocks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3505200"/>
            <a:ext cx="3446463" cy="18288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67025" cy="695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828925" cy="119062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382000" cy="7747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Опись инвентарного имущества интернатов № 10 и № 16, эвакуированных из Ленинграда. </a:t>
            </a:r>
            <a:r>
              <a:rPr lang="en-US" altLang="ru-RU" sz="1200" smtClean="0">
                <a:solidFill>
                  <a:schemeClr val="tx1"/>
                </a:solidFill>
                <a:effectLst/>
              </a:rPr>
              <a:t>[194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2</a:t>
            </a:r>
            <a:r>
              <a:rPr lang="en-US" altLang="ru-RU" sz="1200" smtClean="0">
                <a:solidFill>
                  <a:schemeClr val="tx1"/>
                </a:solidFill>
                <a:effectLst/>
              </a:rPr>
              <a:t>]</a:t>
            </a:r>
            <a:r>
              <a:rPr lang="ru-RU" altLang="ru-RU" sz="1200" smtClean="0">
                <a:solidFill>
                  <a:schemeClr val="tx1"/>
                </a:solidFill>
                <a:effectLst/>
              </a:rPr>
              <a:t>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Ф.Р-231. Оп.1. Д.5. ЛЛ.37-37об. Подлинник. Рукопись.</a:t>
            </a:r>
          </a:p>
        </p:txBody>
      </p:sp>
      <p:pic>
        <p:nvPicPr>
          <p:cNvPr id="10243" name="Picture 7" descr="ГКУ РХ Национальный архив Ф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3532188" cy="5335588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8" descr="ГКУ РХ Национальный архив Ф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667000"/>
            <a:ext cx="3192463" cy="33528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886200" y="304800"/>
            <a:ext cx="5105400" cy="2057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ru-RU" sz="1150" dirty="0">
                <a:solidFill>
                  <a:schemeClr val="bg1"/>
                </a:solidFill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962400" y="304800"/>
            <a:ext cx="4953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300">
                <a:solidFill>
                  <a:schemeClr val="bg1"/>
                </a:solidFill>
              </a:rPr>
              <a:t>Экспонируемые документы дают представление о достаточно скромном материально-техническом обеспечении Ленинградского интерната № 10/16. Паспорт детского интерната свидетельствует о том, что при содержании в учреждении 97 детей, 1942 году имелось только 10 кроватей и 75 деревянных тапчанов, 72 одеяла и 91 подушка. Крайне сложно обстояли дела с обеспечением детей нательным бельем, верхней одежной, обувью и постельными принадлежностями.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1\AppData\Local\Temp\Rar$DRa0.368\д144 л.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276600" cy="4019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6" descr="C:\Users\1\AppData\Local\Temp\Rar$DRa0.309\д144 л.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276600" cy="4051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3600" y="152400"/>
            <a:ext cx="53562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ПОМОЩЬ БЕЙСКОГО РАЙОНА В ОБЕСПЕЧЕНИИ ДЕТЕЙ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ЛЕНИНГРАДСКОГО ИНТЕРНАТА ОДЕЖДОЙ И ОБУВЬЮ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038600" y="825500"/>
            <a:ext cx="4876800" cy="16129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ru-RU" sz="1300" dirty="0">
              <a:solidFill>
                <a:schemeClr val="bg1"/>
              </a:solidFill>
              <a:latin typeface="Tahoma" charset="0"/>
              <a:cs typeface="Arial" charset="0"/>
            </a:endParaRP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5181600"/>
            <a:ext cx="4495800" cy="114300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solidFill>
                  <a:schemeClr val="tx1"/>
                </a:solidFill>
                <a:effectLst/>
              </a:rPr>
              <a:t>Решение исполкома Бейского районного совета депутатов трудящихся от 20.08.1944 № 6 «Об обеспечении детей детских домов обувью и одеждой на зимний период». </a:t>
            </a:r>
            <a:br>
              <a:rPr lang="ru-RU" altLang="ru-RU" sz="1200" smtClean="0">
                <a:solidFill>
                  <a:schemeClr val="tx1"/>
                </a:solidFill>
                <a:effectLst/>
              </a:rPr>
            </a:br>
            <a:r>
              <a:rPr lang="ru-RU" altLang="ru-RU" sz="1200" smtClean="0">
                <a:solidFill>
                  <a:schemeClr val="tx1"/>
                </a:solidFill>
                <a:effectLst/>
              </a:rPr>
              <a:t>ГКУ РХ «Национальный архив». Ф.Р-82. Оп.1.  Д.144.  ЛЛ.158,160. Подлинник. Машинопись.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10038" y="838200"/>
            <a:ext cx="48053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bg2"/>
                </a:solidFill>
                <a:latin typeface="Tahoma" charset="0"/>
                <a:cs typeface="Arial" charset="0"/>
              </a:rPr>
              <a:t>В целях обеспечения детей детских домов района, в т.ч. и Ленинградского интерната № 10/16 одеждой и обувью, в 1944 году исполкомом </a:t>
            </a:r>
            <a:r>
              <a:rPr lang="ru-RU" sz="1200" dirty="0" err="1">
                <a:solidFill>
                  <a:schemeClr val="bg2"/>
                </a:solidFill>
                <a:latin typeface="Tahoma" charset="0"/>
                <a:cs typeface="Arial" charset="0"/>
              </a:rPr>
              <a:t>Бейского</a:t>
            </a:r>
            <a:r>
              <a:rPr lang="ru-RU" sz="1200" dirty="0">
                <a:solidFill>
                  <a:schemeClr val="bg2"/>
                </a:solidFill>
                <a:latin typeface="Tahoma" charset="0"/>
                <a:cs typeface="Arial" charset="0"/>
              </a:rPr>
              <a:t> районного совета поручено </a:t>
            </a:r>
            <a:r>
              <a:rPr lang="ru-RU" sz="1200" kern="0" dirty="0">
                <a:solidFill>
                  <a:schemeClr val="bg2"/>
                </a:solidFill>
                <a:latin typeface="Tahoma" charset="0"/>
                <a:cs typeface="Arial" charset="0"/>
              </a:rPr>
              <a:t>промышленным предприятиям района - промартелям «Им. 2-й пятилетки» и «Им. 2-го съезда Советов», </a:t>
            </a:r>
            <a:r>
              <a:rPr lang="ru-RU" sz="1200" kern="0" dirty="0" err="1">
                <a:solidFill>
                  <a:schemeClr val="bg2"/>
                </a:solidFill>
                <a:latin typeface="Tahoma" charset="0"/>
                <a:cs typeface="Arial" charset="0"/>
              </a:rPr>
              <a:t>райпромкомбинату</a:t>
            </a:r>
            <a:r>
              <a:rPr lang="ru-RU" sz="1200" kern="0" dirty="0">
                <a:solidFill>
                  <a:schemeClr val="bg2"/>
                </a:solidFill>
                <a:latin typeface="Tahoma" charset="0"/>
                <a:cs typeface="Arial" charset="0"/>
              </a:rPr>
              <a:t> изготовить к 20 октября и 1 ноября 1944 года 115 пар сапог, 25 пар ботинок,  200 пар пимов, 170 полушубков,  70 шт. рейтуз, 80 шт. джемперов, а также осуществить починку 105 пар обуви. </a:t>
            </a:r>
          </a:p>
          <a:p>
            <a:pPr algn="just">
              <a:defRPr/>
            </a:pPr>
            <a:endParaRPr lang="ru-RU" sz="1200" dirty="0">
              <a:solidFill>
                <a:schemeClr val="bg2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2468</TotalTime>
  <Words>3732</Words>
  <Application>Microsoft Office PowerPoint</Application>
  <PresentationFormat>Экран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Times New Roman</vt:lpstr>
      <vt:lpstr>Океан</vt:lpstr>
      <vt:lpstr>  Архив муниципального образования Бейский район Республики Хакасия  при участии Министерства культуры Республики Хакасия,  ГКУ РХ «Национальный архив»</vt:lpstr>
      <vt:lpstr>Презентация PowerPoint</vt:lpstr>
      <vt:lpstr>Решение Хакасского облисполкома  от 09.09.1942 № 9 (414)                              «О выделении средств на организационные расходы и питание 400 эвакуированных детей в период доставки их к месту назначения».  ГКУ РХ «Национальный архив». Ф.Р-39. Оп.1 Д.463. Л. 125. Подлинник. Машинопись. </vt:lpstr>
      <vt:lpstr>Наши подарки детям Ленинграда // Сталинское знамя. – 1942. - № 73. Архив МО Бейский район. Коллекция газеты «Сталинское знамя», «Саянская заря», «Бейская правда». </vt:lpstr>
      <vt:lpstr>Раздел II «Состав детей», раздел III «Состав сотрудников» Паспорта Ленинградского интерната № 10/16 по состоянию на 10.09.1944.  ГКУ РХ «Национальный архив». Ф.Р-231.Оп.1.Д.2.Л.157. Подлинник. Рукопись.</vt:lpstr>
      <vt:lpstr>Список сотрудников Ленинградского интерната №10/16 по состоянию на 09.11.1943.   ГКУ РХ «Национальный архив». Ф.Р-231. Оп.1. Д.2. Л.45-45об. Подлинник. Рукопись. </vt:lpstr>
      <vt:lpstr>Паспорт Ленинградского интерната № 10/16, размещенного в селе Бея Бейского района Хакасской автономной области Красноярского края.  ГКУ РХ «Национальный архив». Ф.Р-231. Оп.1. Д.2. ЛЛ.157-160. Подлинник. Рукопись.</vt:lpstr>
      <vt:lpstr>Опись инвентарного имущества интернатов № 10 и № 16, эвакуированных из Ленинграда. [1942].  ГКУ РХ «Национальный архив». Ф.Р-231. Оп.1. Д.5. ЛЛ.37-37об. Подлинник. Рукопись.</vt:lpstr>
      <vt:lpstr>Решение исполкома Бейского районного совета депутатов трудящихся от 20.08.1944 № 6 «Об обеспечении детей детских домов обувью и одеждой на зимний период».  ГКУ РХ «Национальный архив». Ф.Р-82. Оп.1.  Д.144.  ЛЛ.158,160. Подлинник. Машинопись.</vt:lpstr>
      <vt:lpstr>Презентация PowerPoint</vt:lpstr>
      <vt:lpstr>Презентация PowerPoint</vt:lpstr>
      <vt:lpstr>Решение бюро Бейского РК ВКП(б) от 07.08.1943 № 6 «О воспитательной работе в Ленинградском детприемнике и подготовке к зиме».  ГКУ РХ «Национальный архив». Ф.П-7. Оп.17. Д.3. ЛЛ.94,97. Подлинник. Машинопись.  </vt:lpstr>
      <vt:lpstr>Решение Хакасского облисполкома от 22.06.1944 № 300 «Об отпуске средств на капитальный ремонт 2-х этажного  здания в селе Бея для Ленинградского детского интерната №10/16». ГКУ РХ «Национальный архив». Ф.Р-39. Оп.1 Д.476. Л.207об.,208. Подлинник. Машинопись. </vt:lpstr>
      <vt:lpstr>Решение заседания Бюро Бейского РК ВКП (б) от 24.09.1944  № 10 «О состоянии Ленинградского детинтерната».  ГКУ РХ «Национальный архив». Ф.П-7. Оп.18. Д.5. ЛЛ.167,168. Подлинник. Машинопись.</vt:lpstr>
      <vt:lpstr>План посева  зерновых и картофеля   детскими   учреждениями  системы ОблОНО  в 1943 году. Решение Хакасского облисполкома от 29.04.1943 № 17 (226) «О ходе и проведении весеннего сева в детдомах области». ГКУ РХ «Национальный архив». Ф.Р-39.Оп.1.Д.470.Л.94. Подлинник. Машинопись.</vt:lpstr>
      <vt:lpstr>Табель учета работы  сотрудников Ленинградского дошкольно-школьного интерната за август 1943 года. ГКУ РХ «Национальный архив». Ф.Р-231. Оп.1. Д.1. Л.23.  Подлинник. Рукопись.</vt:lpstr>
      <vt:lpstr>Сводная приходно-расходная смета , штатное расписание, финансовая смета подсобного хозяйства Ленинградского  интерната на 1943 год, утвержденная Хакасским областным отделом народного обраования и Хакасским областным финансовым отделом.   ГКУ РХ «Национальный архив». Ф.Р-231. Оп.1. Д.5. Л.6. Подлинник. Машинопись.</vt:lpstr>
      <vt:lpstr>ФИНАНСОВО-ХОЗЯЙСТВЕННАЯ ДЕЯТЕЛЬНОСТЬ  ЛЕНИНГРАДСКОГО ИНТЕРНАТА № 10/16</vt:lpstr>
      <vt:lpstr>ФИНАНСОВО-ХОЗЯЙСТВЕННАЯ ДЕЯТЕЛЬНОСТЬ  ЛЕНИНГРАДСКОГО ИНТЕРНАТА № 10/16</vt:lpstr>
      <vt:lpstr>О ДОСУГЕ ДЕТЕЙ</vt:lpstr>
      <vt:lpstr>Поможем ленинградцам. Поможем городу-герою. Наша помощь вам, товарищи ленинградцы!  // Сталинское знамя. – 1943. - № 9.  Архив МО Бейский район. Коллекция газеты «Сталинское знамя», «Саянская заря», «Бейская правда».</vt:lpstr>
      <vt:lpstr>Решение исполнительного комитета Хакасского областного Совета депутатов трудящихся от 21.06.1945 № 394  «О реэвакуации Ленинградских детских учреждений».  ГКУ РХ «Национальный архив». Ф.Р-39. Оп.1. Д.483. ЛЛ.223об.,224. Подлинник. Машинопись.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Архив</dc:creator>
  <cp:lastModifiedBy>Пользователь</cp:lastModifiedBy>
  <cp:revision>224</cp:revision>
  <cp:lastPrinted>1601-01-01T00:00:00Z</cp:lastPrinted>
  <dcterms:created xsi:type="dcterms:W3CDTF">2021-07-09T04:24:37Z</dcterms:created>
  <dcterms:modified xsi:type="dcterms:W3CDTF">2021-09-03T00:58:38Z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